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64.xml" ContentType="application/vnd.openxmlformats-officedocument.presentationml.tags+xml"/>
  <Override PartName="/ppt/notesSlides/notesSlide3.xml" ContentType="application/vnd.openxmlformats-officedocument.presentationml.notesSlide+xml"/>
  <Override PartName="/ppt/tags/tag65.xml" ContentType="application/vnd.openxmlformats-officedocument.presentationml.tags+xml"/>
  <Override PartName="/ppt/notesSlides/notesSlide4.xml" ContentType="application/vnd.openxmlformats-officedocument.presentationml.notesSlide+xml"/>
  <Override PartName="/ppt/tags/tag66.xml" ContentType="application/vnd.openxmlformats-officedocument.presentationml.tags+xml"/>
  <Override PartName="/ppt/notesSlides/notesSlide5.xml" ContentType="application/vnd.openxmlformats-officedocument.presentationml.notesSlide+xml"/>
  <Override PartName="/ppt/tags/tag67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0"/>
  </p:notesMasterIdLst>
  <p:sldIdLst>
    <p:sldId id="256" r:id="rId3"/>
    <p:sldId id="259" r:id="rId4"/>
    <p:sldId id="295" r:id="rId5"/>
    <p:sldId id="305" r:id="rId6"/>
    <p:sldId id="306" r:id="rId7"/>
    <p:sldId id="307" r:id="rId8"/>
    <p:sldId id="304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ke" initials="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AA0000"/>
    <a:srgbClr val="E80000"/>
    <a:srgbClr val="FC5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822" autoAdjust="0"/>
  </p:normalViewPr>
  <p:slideViewPr>
    <p:cSldViewPr snapToGrid="0">
      <p:cViewPr varScale="1">
        <p:scale>
          <a:sx n="102" d="100"/>
          <a:sy n="102" d="100"/>
        </p:scale>
        <p:origin x="8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423D9-7F97-477B-AFB3-E5DEF4B36B57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3D985-DC53-4386-B262-85287026AD7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86855-8D0F-4FB8-8AB6-33D9A113F64C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86855-8D0F-4FB8-8AB6-33D9A113F64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8153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86855-8D0F-4FB8-8AB6-33D9A113F64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592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86855-8D0F-4FB8-8AB6-33D9A113F64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817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3D985-DC53-4386-B262-85287026AD79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40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8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2024/09/05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0" y="0"/>
            <a:ext cx="12192000" cy="8811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7975" y="196417"/>
            <a:ext cx="10515600" cy="59915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9029700" y="621601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0" y="6580909"/>
            <a:ext cx="12192000" cy="27154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82050" y="607060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14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2024/09/05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3"/>
          <p:cNvSpPr txBox="1">
            <a:spLocks noChangeArrowheads="1"/>
          </p:cNvSpPr>
          <p:nvPr/>
        </p:nvSpPr>
        <p:spPr bwMode="auto">
          <a:xfrm>
            <a:off x="0" y="2755203"/>
            <a:ext cx="1219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5400" b="1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研究生国家奖学金申请</a:t>
            </a:r>
            <a:r>
              <a:rPr lang="zh-CN" altLang="en-US" sz="54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陈述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0" y="4366735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dirty="0"/>
              <a:t>汇报人：</a:t>
            </a:r>
          </a:p>
          <a:p>
            <a:pPr algn="ctr">
              <a:lnSpc>
                <a:spcPct val="150000"/>
              </a:lnSpc>
            </a:pPr>
            <a:r>
              <a:rPr lang="zh-CN" altLang="en-US" sz="2000" dirty="0"/>
              <a:t>日</a:t>
            </a:r>
            <a:r>
              <a:rPr lang="en-US" altLang="zh-CN" sz="2000" dirty="0"/>
              <a:t>   </a:t>
            </a:r>
            <a:r>
              <a:rPr lang="zh-CN" altLang="en-US" sz="2000" dirty="0"/>
              <a:t>期：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alphaModFix amt="60000"/>
          </a:blip>
          <a:stretch>
            <a:fillRect/>
          </a:stretch>
        </p:blipFill>
        <p:spPr>
          <a:xfrm>
            <a:off x="5553710" y="933312"/>
            <a:ext cx="1084580" cy="1084580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12041" y="423"/>
            <a:ext cx="4059814" cy="6911575"/>
          </a:xfrm>
          <a:prstGeom prst="rect">
            <a:avLst/>
          </a:prstGeom>
          <a:solidFill>
            <a:schemeClr val="accent1"/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05" dirty="0"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584530" y="2122716"/>
            <a:ext cx="2866671" cy="1483090"/>
            <a:chOff x="1819275" y="1143000"/>
            <a:chExt cx="2867025" cy="1483273"/>
          </a:xfrm>
        </p:grpSpPr>
        <p:sp>
          <p:nvSpPr>
            <p:cNvPr id="3" name="矩形 2"/>
            <p:cNvSpPr/>
            <p:nvPr/>
          </p:nvSpPr>
          <p:spPr>
            <a:xfrm>
              <a:off x="1819275" y="1143000"/>
              <a:ext cx="2590800" cy="1266825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05"/>
            </a:p>
          </p:txBody>
        </p:sp>
        <p:sp>
          <p:nvSpPr>
            <p:cNvPr id="17" name="矩形 16"/>
            <p:cNvSpPr/>
            <p:nvPr/>
          </p:nvSpPr>
          <p:spPr>
            <a:xfrm>
              <a:off x="2095500" y="1359448"/>
              <a:ext cx="2590800" cy="1266825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6000" b="1" dirty="0">
                <a:solidFill>
                  <a:srgbClr val="4EB79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632391" y="3782686"/>
            <a:ext cx="2818810" cy="675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790" dirty="0">
                <a:solidFill>
                  <a:schemeClr val="bg1"/>
                </a:solidFill>
                <a:latin typeface="Kozuka Gothic Pro M" panose="020B0700000000000000" pitchFamily="34" charset="-128"/>
                <a:ea typeface="Kozuka Gothic Pro M" panose="020B0700000000000000" pitchFamily="34" charset="-128"/>
              </a:rPr>
              <a:t>CONTENTS</a:t>
            </a:r>
            <a:endParaRPr lang="zh-CN" altLang="en-US" sz="3790" dirty="0">
              <a:solidFill>
                <a:schemeClr val="bg1"/>
              </a:solidFill>
              <a:latin typeface="Kozuka Gothic Pro M" panose="020B0700000000000000" pitchFamily="34" charset="-128"/>
              <a:ea typeface="Kozuka Gothic Pro M" panose="020B0700000000000000" pitchFamily="34" charset="-128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84009" y="2340326"/>
            <a:ext cx="18677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5469890" y="2014505"/>
            <a:ext cx="5125841" cy="2259330"/>
            <a:chOff x="8582" y="2286"/>
            <a:chExt cx="8072" cy="3558"/>
          </a:xfrm>
        </p:grpSpPr>
        <p:grpSp>
          <p:nvGrpSpPr>
            <p:cNvPr id="26" name="组合 25"/>
            <p:cNvGrpSpPr/>
            <p:nvPr/>
          </p:nvGrpSpPr>
          <p:grpSpPr>
            <a:xfrm>
              <a:off x="9792" y="2310"/>
              <a:ext cx="6593" cy="850"/>
              <a:chOff x="3303678" y="1772209"/>
              <a:chExt cx="3140530" cy="539983"/>
            </a:xfrm>
          </p:grpSpPr>
          <p:sp>
            <p:nvSpPr>
              <p:cNvPr id="27" name="TextBox 11"/>
              <p:cNvSpPr txBox="1"/>
              <p:nvPr/>
            </p:nvSpPr>
            <p:spPr>
              <a:xfrm>
                <a:off x="3303678" y="1772209"/>
                <a:ext cx="3140530" cy="508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700" b="1" dirty="0">
                    <a:solidFill>
                      <a:schemeClr val="accent1"/>
                    </a:solidFill>
                  </a:rPr>
                  <a:t>思想品行</a:t>
                </a:r>
              </a:p>
            </p:txBody>
          </p:sp>
          <p:cxnSp>
            <p:nvCxnSpPr>
              <p:cNvPr id="28" name="直接连接符 27"/>
              <p:cNvCxnSpPr/>
              <p:nvPr/>
            </p:nvCxnSpPr>
            <p:spPr>
              <a:xfrm>
                <a:off x="3419872" y="2312192"/>
                <a:ext cx="2954123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组合 28"/>
            <p:cNvGrpSpPr/>
            <p:nvPr/>
          </p:nvGrpSpPr>
          <p:grpSpPr>
            <a:xfrm>
              <a:off x="9792" y="3573"/>
              <a:ext cx="6862" cy="849"/>
              <a:chOff x="3303678" y="2574743"/>
              <a:chExt cx="3268664" cy="539400"/>
            </a:xfrm>
          </p:grpSpPr>
          <p:sp>
            <p:nvSpPr>
              <p:cNvPr id="30" name="TextBox 47"/>
              <p:cNvSpPr txBox="1"/>
              <p:nvPr/>
            </p:nvSpPr>
            <p:spPr>
              <a:xfrm>
                <a:off x="3303678" y="2574743"/>
                <a:ext cx="3268664" cy="508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700" b="1" dirty="0">
                    <a:solidFill>
                      <a:schemeClr val="accent1"/>
                    </a:solidFill>
                  </a:rPr>
                  <a:t>学习成绩及获奖情况</a:t>
                </a:r>
              </a:p>
            </p:txBody>
          </p:sp>
          <p:cxnSp>
            <p:nvCxnSpPr>
              <p:cNvPr id="31" name="直接连接符 30"/>
              <p:cNvCxnSpPr/>
              <p:nvPr/>
            </p:nvCxnSpPr>
            <p:spPr>
              <a:xfrm>
                <a:off x="3419872" y="3114143"/>
                <a:ext cx="2954123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组合 31"/>
            <p:cNvGrpSpPr/>
            <p:nvPr/>
          </p:nvGrpSpPr>
          <p:grpSpPr>
            <a:xfrm>
              <a:off x="9792" y="4835"/>
              <a:ext cx="6593" cy="866"/>
              <a:chOff x="3303678" y="3377277"/>
              <a:chExt cx="3140530" cy="550166"/>
            </a:xfrm>
          </p:grpSpPr>
          <p:sp>
            <p:nvSpPr>
              <p:cNvPr id="33" name="TextBox 51"/>
              <p:cNvSpPr txBox="1"/>
              <p:nvPr/>
            </p:nvSpPr>
            <p:spPr>
              <a:xfrm>
                <a:off x="3303678" y="3377277"/>
                <a:ext cx="3140530" cy="506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700" b="1" dirty="0">
                    <a:solidFill>
                      <a:schemeClr val="accent1"/>
                    </a:solidFill>
                  </a:rPr>
                  <a:t>学术成果及学术活动</a:t>
                </a:r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3419872" y="3927443"/>
                <a:ext cx="2954123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椭圆 41"/>
            <p:cNvSpPr/>
            <p:nvPr/>
          </p:nvSpPr>
          <p:spPr>
            <a:xfrm>
              <a:off x="8582" y="2286"/>
              <a:ext cx="1058" cy="10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/>
                <a:t>1</a:t>
              </a:r>
            </a:p>
          </p:txBody>
        </p:sp>
        <p:sp>
          <p:nvSpPr>
            <p:cNvPr id="12" name="椭圆 11"/>
            <p:cNvSpPr/>
            <p:nvPr/>
          </p:nvSpPr>
          <p:spPr>
            <a:xfrm>
              <a:off x="8582" y="3573"/>
              <a:ext cx="1058" cy="10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/>
                <a:t>2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8582" y="4786"/>
              <a:ext cx="1058" cy="10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/>
                <a:t>3</a:t>
              </a:r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2" name="TextBox 51">
            <a:extLst>
              <a:ext uri="{FF2B5EF4-FFF2-40B4-BE49-F238E27FC236}">
                <a16:creationId xmlns:a16="http://schemas.microsoft.com/office/drawing/2014/main" id="{9DCBF314-C931-4519-B2DC-1B7D024437E6}"/>
              </a:ext>
            </a:extLst>
          </p:cNvPr>
          <p:cNvSpPr txBox="1"/>
          <p:nvPr/>
        </p:nvSpPr>
        <p:spPr>
          <a:xfrm>
            <a:off x="6236652" y="4449665"/>
            <a:ext cx="4186654" cy="50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700" b="1" dirty="0">
                <a:solidFill>
                  <a:schemeClr val="accent1"/>
                </a:solidFill>
              </a:rPr>
              <a:t>其他</a:t>
            </a:r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CDCB8DCE-7A70-44CD-9C89-77A5E9239ECF}"/>
              </a:ext>
            </a:extLst>
          </p:cNvPr>
          <p:cNvCxnSpPr/>
          <p:nvPr/>
        </p:nvCxnSpPr>
        <p:spPr>
          <a:xfrm>
            <a:off x="6391551" y="4999575"/>
            <a:ext cx="393815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>
            <a:extLst>
              <a:ext uri="{FF2B5EF4-FFF2-40B4-BE49-F238E27FC236}">
                <a16:creationId xmlns:a16="http://schemas.microsoft.com/office/drawing/2014/main" id="{92D1055F-2521-428A-AB16-C46EB396726F}"/>
              </a:ext>
            </a:extLst>
          </p:cNvPr>
          <p:cNvSpPr/>
          <p:nvPr/>
        </p:nvSpPr>
        <p:spPr>
          <a:xfrm>
            <a:off x="5468284" y="4418550"/>
            <a:ext cx="671846" cy="67183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/>
              <a:t>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一、思想品行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943975" y="623252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3</a:t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二、学业成绩及获奖情况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943975" y="623252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FDA527C6-F07C-4438-9E1A-FD7090BD3637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160493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介绍获奖信息时，建议将证书等证明材料呈现在</a:t>
            </a:r>
            <a:r>
              <a:rPr kumimoji="1" lang="en-US" altLang="zh-CN" dirty="0">
                <a:latin typeface="微软雅黑"/>
                <a:ea typeface="微软雅黑"/>
                <a:cs typeface="微软雅黑"/>
              </a:rPr>
              <a:t>PPT</a:t>
            </a:r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上，同时要写明获奖日期及奖项名称（名称应与证书保持一致）等信息，团体奖项的，应说明本人排名</a:t>
            </a:r>
            <a:r>
              <a:rPr kumimoji="1" lang="zh-CN" altLang="en-US" dirty="0" smtClean="0">
                <a:latin typeface="微软雅黑"/>
                <a:ea typeface="微软雅黑"/>
                <a:cs typeface="微软雅黑"/>
              </a:rPr>
              <a:t>。</a:t>
            </a:r>
            <a:endParaRPr kumimoji="1" lang="en-US" altLang="zh-CN" dirty="0" smtClean="0">
              <a:latin typeface="微软雅黑"/>
              <a:ea typeface="微软雅黑"/>
              <a:cs typeface="微软雅黑"/>
            </a:endParaRPr>
          </a:p>
          <a:p>
            <a:r>
              <a:rPr kumimoji="1" lang="zh-CN" altLang="en-US" dirty="0" smtClean="0">
                <a:latin typeface="微软雅黑"/>
                <a:ea typeface="微软雅黑"/>
                <a:cs typeface="微软雅黑"/>
              </a:rPr>
              <a:t>老生需汇报在校期间学业课程情况，写明学分及必修或选修；新生应注明统招或推免，并写明录取成绩。</a:t>
            </a:r>
            <a:endParaRPr kumimoji="1" lang="en-US" altLang="zh-CN" dirty="0">
              <a:latin typeface="微软雅黑"/>
              <a:ea typeface="微软雅黑"/>
              <a:cs typeface="微软雅黑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38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三、学术成果及学术活动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943975" y="623252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508E6268-3E3B-4C75-8D3D-F0E7AA95B623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160493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介绍学术成果时，应注明本人排名，着重强调本人贡献部分。不能将集体成果讲述为个人成果。</a:t>
            </a:r>
            <a:endParaRPr kumimoji="1" lang="en-US" altLang="zh-CN" dirty="0">
              <a:latin typeface="微软雅黑"/>
              <a:ea typeface="微软雅黑"/>
              <a:cs typeface="微软雅黑"/>
            </a:endParaRPr>
          </a:p>
          <a:p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介绍论文时，请写明年份及</a:t>
            </a:r>
            <a:r>
              <a:rPr kumimoji="1" lang="en-US" altLang="zh-CN" dirty="0">
                <a:latin typeface="微软雅黑"/>
                <a:ea typeface="微软雅黑"/>
                <a:cs typeface="微软雅黑"/>
              </a:rPr>
              <a:t>IF</a:t>
            </a:r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并标红。</a:t>
            </a:r>
            <a:endParaRPr kumimoji="1" lang="en-US" altLang="zh-CN" dirty="0">
              <a:latin typeface="微软雅黑"/>
              <a:ea typeface="微软雅黑"/>
              <a:cs typeface="微软雅黑"/>
            </a:endParaRPr>
          </a:p>
          <a:p>
            <a:r>
              <a:rPr kumimoji="1" lang="zh-CN" altLang="en-US" dirty="0">
                <a:latin typeface="微软雅黑"/>
                <a:cs typeface="微软雅黑"/>
              </a:rPr>
              <a:t>未正式发表的文章不要</a:t>
            </a:r>
            <a:r>
              <a:rPr kumimoji="1" lang="zh-CN" altLang="en-US" dirty="0" smtClean="0">
                <a:latin typeface="微软雅黑"/>
                <a:cs typeface="微软雅黑"/>
              </a:rPr>
              <a:t>列入。</a:t>
            </a:r>
            <a:endParaRPr kumimoji="1" lang="en-US" altLang="zh-CN" dirty="0" smtClean="0">
              <a:latin typeface="微软雅黑"/>
              <a:cs typeface="微软雅黑"/>
            </a:endParaRPr>
          </a:p>
          <a:p>
            <a:r>
              <a:rPr kumimoji="1" lang="zh-CN" altLang="en-US" dirty="0" smtClean="0">
                <a:latin typeface="微软雅黑"/>
                <a:cs typeface="微软雅黑"/>
              </a:rPr>
              <a:t>如</a:t>
            </a:r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陈述中出现第一单位非中大的成果</a:t>
            </a:r>
            <a:r>
              <a:rPr kumimoji="1" lang="zh-CN" altLang="en-US" dirty="0" smtClean="0">
                <a:latin typeface="微软雅黑"/>
                <a:ea typeface="微软雅黑"/>
                <a:cs typeface="微软雅黑"/>
              </a:rPr>
              <a:t>，但是前置学位单位为第一单位的，请</a:t>
            </a:r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用红色字体等显著方式标明，并在陈述时特别说明</a:t>
            </a:r>
            <a:r>
              <a:rPr kumimoji="1" lang="zh-CN" altLang="en-US" dirty="0" smtClean="0">
                <a:latin typeface="微软雅黑"/>
                <a:ea typeface="微软雅黑"/>
                <a:cs typeface="微软雅黑"/>
              </a:rPr>
              <a:t>。</a:t>
            </a:r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427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四、其他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943975" y="6232525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37482366-5939-4CB5-A9C1-5538DF162A04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160493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zh-CN" altLang="en-US" dirty="0">
                <a:latin typeface="微软雅黑"/>
                <a:ea typeface="微软雅黑"/>
                <a:cs typeface="微软雅黑"/>
              </a:rPr>
              <a:t>除前述三者外，其余本人认为与申请奖助金有关的信息可以在此部分列出，如社会实践、公益服务、学生工作等。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6557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3"/>
          <p:cNvSpPr txBox="1">
            <a:spLocks noChangeArrowheads="1"/>
          </p:cNvSpPr>
          <p:nvPr/>
        </p:nvSpPr>
        <p:spPr bwMode="auto">
          <a:xfrm>
            <a:off x="3642214" y="2722144"/>
            <a:ext cx="9398602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6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敬请批评指正！</a:t>
            </a:r>
            <a:endParaRPr lang="zh-CN" altLang="en-US" sz="6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alphaModFix amt="60000"/>
          </a:blip>
          <a:stretch>
            <a:fillRect/>
          </a:stretch>
        </p:blipFill>
        <p:spPr>
          <a:xfrm>
            <a:off x="5553710" y="1404927"/>
            <a:ext cx="1084580" cy="1084580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M0NTdlMzRhNjQyMjBmMmU4ZTMyMzk5YWI4NGI3Mz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0.00"/>
  <p:tag name="ISPRING_SLIDE_INDENT_LEVEL" val="0"/>
  <p:tag name="ISPRING_CUSTOM_TIMING_USED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0.00"/>
  <p:tag name="ISPRING_SLIDE_INDENT_LEVEL" val="0"/>
  <p:tag name="ISPRING_CUSTOM_TIMING_USED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0.00"/>
  <p:tag name="ISPRING_SLIDE_INDENT_LEVEL" val="0"/>
  <p:tag name="ISPRING_CUSTOM_TIMING_USED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0.00"/>
  <p:tag name="ISPRING_SLIDE_INDENT_LEVEL" val="0"/>
  <p:tag name="ISPRING_CUSTOM_TIMING_USE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014924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265</Words>
  <Application>Microsoft Office PowerPoint</Application>
  <PresentationFormat>宽屏</PresentationFormat>
  <Paragraphs>38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Kozuka Gothic Pro M</vt:lpstr>
      <vt:lpstr>宋体</vt:lpstr>
      <vt:lpstr>微软雅黑</vt:lpstr>
      <vt:lpstr>Arial</vt:lpstr>
      <vt:lpstr>Arial Black</vt:lpstr>
      <vt:lpstr>Calibri</vt:lpstr>
      <vt:lpstr>Wingdings</vt:lpstr>
      <vt:lpstr>Office 主题</vt:lpstr>
      <vt:lpstr>自定义设计方案</vt:lpstr>
      <vt:lpstr>PowerPoint 演示文稿</vt:lpstr>
      <vt:lpstr>PowerPoint 演示文稿</vt:lpstr>
      <vt:lpstr>一、思想品行</vt:lpstr>
      <vt:lpstr>二、学业成绩及获奖情况</vt:lpstr>
      <vt:lpstr>三、学术成果及学术活动</vt:lpstr>
      <vt:lpstr>四、其他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MICHAEL</dc:creator>
  <cp:lastModifiedBy>admin</cp:lastModifiedBy>
  <cp:revision>56</cp:revision>
  <dcterms:created xsi:type="dcterms:W3CDTF">2015-05-05T08:02:00Z</dcterms:created>
  <dcterms:modified xsi:type="dcterms:W3CDTF">2024-09-05T01:07:26Z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2052-11.1.0.11875</vt:lpwstr>
  </property>
  <property fmtid="{D5CDD505-2E9C-101B-9397-08002B2CF9AE}" pid="3" name="ICV">
    <vt:lpwstr>8CC9465A26FE4D0490DA4BF7BFED7FB6</vt:lpwstr>
  </property>
</Properties>
</file>