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32512000" cy="183134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" Type="http://schemas.openxmlformats.org/officeDocument/2006/relationships/slide" Target="slides/slide1.xml"/><Relationship Id="rId12" Type="http://schemas.openxmlformats.org/officeDocument/2006/relationships/viewProps" Target="viewProps.xml"/><Relationship Id="rId11" Type="http://schemas.openxmlformats.org/officeDocument/2006/relationships/tableStyles" Target="tableStyle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3530600"/>
            <a:ext cx="32505498" cy="11252200"/>
          </a:xfrm>
          <a:prstGeom prst="rect">
            <a:avLst/>
          </a:prstGeom>
        </p:spPr>
      </p:pic>
      <p:sp>
        <p:nvSpPr>
          <p:cNvPr id="4" name="textbox 4"/>
          <p:cNvSpPr/>
          <p:nvPr/>
        </p:nvSpPr>
        <p:spPr>
          <a:xfrm>
            <a:off x="4916642" y="5250419"/>
            <a:ext cx="22680930" cy="80365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7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5645150" indent="-5632450" algn="l" rtl="0" eaLnBrk="0">
              <a:lnSpc>
                <a:spcPct val="95000"/>
              </a:lnSpc>
              <a:spcBef>
                <a:spcPts val="1"/>
              </a:spcBef>
              <a:tabLst/>
            </a:pPr>
            <a:r>
              <a:rPr sz="15400" b="1" kern="0" spc="-61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美</a:t>
            </a:r>
            <a:r>
              <a:rPr sz="15400" b="1" kern="0" spc="-60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国波特兰甜甜圈城市实</a:t>
            </a:r>
            <a:r>
              <a:rPr sz="15400" b="1" kern="0" spc="-59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践</a:t>
            </a:r>
            <a:r>
              <a:rPr sz="15400" kern="0" spc="2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15400" b="1" kern="0" spc="-48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案例研究报告</a:t>
            </a:r>
            <a:endParaRPr sz="15400" dirty="0">
              <a:latin typeface="SimHei"/>
              <a:ea typeface="SimHei"/>
              <a:cs typeface="SimHei"/>
            </a:endParaRPr>
          </a:p>
          <a:p>
            <a:pPr marL="544194" algn="l" rtl="0" eaLnBrk="0">
              <a:lnSpc>
                <a:spcPct val="95000"/>
              </a:lnSpc>
              <a:spcBef>
                <a:spcPts val="2897"/>
              </a:spcBef>
              <a:tabLst/>
            </a:pPr>
            <a:r>
              <a:rPr sz="6500" kern="0" spc="-120" dirty="0">
                <a:solidFill>
                  <a:srgbClr val="F0A01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从传统</a:t>
            </a:r>
            <a:r>
              <a:rPr sz="6500" kern="0" spc="-120" dirty="0">
                <a:solidFill>
                  <a:srgbClr val="F0A010">
                    <a:alpha val="100000"/>
                  </a:srgbClr>
                </a:solidFill>
                <a:latin typeface="Arial"/>
                <a:ea typeface="Arial"/>
                <a:cs typeface="Arial"/>
              </a:rPr>
              <a:t>GDP</a:t>
            </a:r>
            <a:r>
              <a:rPr sz="6500" kern="0" spc="-120" dirty="0">
                <a:solidFill>
                  <a:srgbClr val="F0A01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核算向“社会底线</a:t>
            </a:r>
            <a:r>
              <a:rPr sz="6500" kern="0" spc="-130" dirty="0">
                <a:solidFill>
                  <a:srgbClr val="F0A01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+生态天花板”双目标治理转型</a:t>
            </a:r>
            <a:endParaRPr sz="65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928745" algn="l" rtl="0" eaLnBrk="0">
              <a:lnSpc>
                <a:spcPct val="93000"/>
              </a:lnSpc>
              <a:spcBef>
                <a:spcPts val="6"/>
              </a:spcBef>
              <a:tabLst/>
            </a:pPr>
            <a:r>
              <a:rPr sz="4000" kern="0" spc="4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报告人：康正阳|202</a:t>
            </a:r>
            <a:r>
              <a:rPr sz="4000" kern="0" spc="3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1年可持续消费与生产计划(</a:t>
            </a:r>
            <a:r>
              <a:rPr sz="4000" kern="0" spc="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SC</a:t>
            </a:r>
            <a:r>
              <a:rPr sz="4000" kern="0" spc="3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&amp;</a:t>
            </a:r>
            <a:r>
              <a:rPr sz="4000" kern="0" spc="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PR</a:t>
            </a:r>
            <a:r>
              <a:rPr sz="4000" kern="0" spc="3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)</a:t>
            </a:r>
            <a:r>
              <a:rPr sz="4000" kern="0" spc="3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深度解读</a:t>
            </a:r>
            <a:endParaRPr sz="4000" dirty="0">
              <a:latin typeface="SimHei"/>
              <a:ea typeface="SimHei"/>
              <a:cs typeface="SimHe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32505498" cy="18313400"/>
          </a:xfrm>
          <a:prstGeom prst="rect">
            <a:avLst/>
          </a:prstGeom>
        </p:spPr>
      </p:pic>
      <p:sp>
        <p:nvSpPr>
          <p:cNvPr id="8" name="textbox 8"/>
          <p:cNvSpPr/>
          <p:nvPr/>
        </p:nvSpPr>
        <p:spPr>
          <a:xfrm>
            <a:off x="1466921" y="4353667"/>
            <a:ext cx="14056360" cy="79794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7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0000"/>
              </a:lnSpc>
              <a:tabLst/>
            </a:pPr>
            <a:r>
              <a:rPr sz="3900" kern="0" spc="-4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波特兰于2021年发布《可持续消费与生产报告</a:t>
            </a:r>
            <a:r>
              <a:rPr sz="3900" kern="0" spc="-4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900" kern="0" spc="-4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(</a:t>
            </a:r>
            <a:r>
              <a:rPr sz="3900" kern="0" spc="-106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900" kern="0" spc="-4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SC&amp;PR)</a:t>
            </a:r>
            <a:r>
              <a:rPr sz="3900" kern="0" spc="-40" dirty="0">
                <a:solidFill>
                  <a:srgbClr val="40506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》</a:t>
            </a:r>
            <a:r>
              <a:rPr sz="3900" kern="0" spc="-4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,</a:t>
            </a:r>
            <a:r>
              <a:rPr sz="3900" kern="0" spc="39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900" kern="0" spc="-4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成为</a:t>
            </a:r>
            <a:endParaRPr sz="3900" dirty="0">
              <a:latin typeface="SimHei"/>
              <a:ea typeface="SimHei"/>
              <a:cs typeface="SimHei"/>
            </a:endParaRPr>
          </a:p>
          <a:p>
            <a:pPr marL="304800" indent="-292734" algn="l" rtl="0" eaLnBrk="0">
              <a:lnSpc>
                <a:spcPct val="141000"/>
              </a:lnSpc>
              <a:spcBef>
                <a:spcPts val="46"/>
              </a:spcBef>
              <a:tabLst/>
            </a:pPr>
            <a:r>
              <a:rPr sz="3900" kern="0" spc="-9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全美首个将甜甜圈框架纳入官方政策体系的城市。其核心逻</a:t>
            </a:r>
            <a:r>
              <a:rPr sz="3900" kern="0" spc="-10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辑是将</a:t>
            </a:r>
            <a:r>
              <a:rPr sz="3900" kern="0" spc="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900" b="1" kern="0" spc="-220" dirty="0">
                <a:solidFill>
                  <a:srgbClr val="10204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“城市肖像”</a:t>
            </a:r>
            <a:r>
              <a:rPr sz="3900" kern="0" spc="-22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工具转化为可操作的行政力量。</a:t>
            </a:r>
            <a:endParaRPr sz="39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659765" algn="l" rtl="0" eaLnBrk="0">
              <a:lnSpc>
                <a:spcPct val="90000"/>
              </a:lnSpc>
              <a:spcBef>
                <a:spcPts val="992"/>
              </a:spcBef>
              <a:tabLst/>
            </a:pPr>
            <a:r>
              <a:rPr sz="3300" b="1" kern="0" spc="30" dirty="0">
                <a:solidFill>
                  <a:srgbClr val="108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行</a:t>
            </a:r>
            <a:r>
              <a:rPr sz="3300" kern="0" spc="30" dirty="0">
                <a:solidFill>
                  <a:srgbClr val="108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300" b="1" kern="0" spc="30" dirty="0">
                <a:solidFill>
                  <a:srgbClr val="108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政</a:t>
            </a:r>
            <a:r>
              <a:rPr sz="3300" kern="0" spc="30" dirty="0">
                <a:solidFill>
                  <a:srgbClr val="108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300" b="1" kern="0" spc="30" dirty="0">
                <a:solidFill>
                  <a:srgbClr val="108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主</a:t>
            </a:r>
            <a:r>
              <a:rPr sz="3300" kern="0" spc="30" dirty="0">
                <a:solidFill>
                  <a:srgbClr val="108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300" b="1" kern="0" spc="30" dirty="0">
                <a:solidFill>
                  <a:srgbClr val="108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导</a:t>
            </a:r>
            <a:r>
              <a:rPr sz="3300" kern="0" spc="30" dirty="0">
                <a:solidFill>
                  <a:srgbClr val="108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300" b="1" kern="0" spc="30" dirty="0">
                <a:solidFill>
                  <a:srgbClr val="108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模</a:t>
            </a:r>
            <a:r>
              <a:rPr sz="3300" kern="0" spc="240" dirty="0">
                <a:solidFill>
                  <a:srgbClr val="108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300" b="1" kern="0" spc="30" dirty="0">
                <a:solidFill>
                  <a:srgbClr val="108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式</a:t>
            </a:r>
            <a:r>
              <a:rPr sz="3300" kern="0" spc="30" dirty="0">
                <a:solidFill>
                  <a:srgbClr val="108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300" b="1" kern="0" spc="30" dirty="0">
                <a:solidFill>
                  <a:srgbClr val="108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：</a:t>
            </a:r>
            <a:r>
              <a:rPr sz="3300" kern="0" spc="3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由规划</a:t>
            </a:r>
            <a:r>
              <a:rPr sz="3300" kern="0" spc="2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与可持续发展局(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BPS</a:t>
            </a:r>
            <a:r>
              <a:rPr sz="3300" kern="0" spc="2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)</a:t>
            </a:r>
            <a:r>
              <a:rPr sz="3300" kern="0" spc="2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统筹，将气候行动</a:t>
            </a:r>
            <a:endParaRPr sz="3300" dirty="0">
              <a:latin typeface="SimHei"/>
              <a:ea typeface="SimHei"/>
              <a:cs typeface="SimHei"/>
            </a:endParaRPr>
          </a:p>
          <a:p>
            <a:pPr marL="679450" algn="l" rtl="0" eaLnBrk="0">
              <a:lnSpc>
                <a:spcPts val="4595"/>
              </a:lnSpc>
              <a:tabLst/>
            </a:pPr>
            <a:r>
              <a:rPr sz="3300" kern="0" spc="-16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规划、住房保障、循环经济转化为具有法律约束力的城市战略。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3000"/>
              </a:lnSpc>
              <a:spcBef>
                <a:spcPts val="999"/>
              </a:spcBef>
              <a:tabLst/>
            </a:pPr>
            <a:r>
              <a:rPr sz="3300" kern="0" spc="-180" dirty="0">
                <a:solidFill>
                  <a:srgbClr val="40507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●</a:t>
            </a:r>
            <a:r>
              <a:rPr sz="3300" kern="0" spc="600" dirty="0">
                <a:solidFill>
                  <a:srgbClr val="40507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300" b="1" kern="0" spc="-180" dirty="0">
                <a:solidFill>
                  <a:srgbClr val="40507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理论基础：</a:t>
            </a:r>
            <a:r>
              <a:rPr sz="3300" kern="0" spc="-18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凯特</a:t>
            </a:r>
            <a:r>
              <a:rPr sz="3300" kern="0" spc="-18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300" kern="0" spc="-18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·拉沃斯</a:t>
            </a:r>
            <a:r>
              <a:rPr sz="3300" kern="0" spc="-18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300" kern="0" spc="-18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(</a:t>
            </a:r>
            <a:r>
              <a:rPr sz="3300" kern="0" spc="-87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300" kern="0" spc="-18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Kat</a:t>
            </a:r>
            <a:r>
              <a:rPr sz="3300" kern="0" spc="-19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e  Raworth)</a:t>
            </a:r>
            <a:r>
              <a:rPr sz="3300" kern="0" spc="42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-19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的甜甜圈双环模型。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2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990"/>
              </a:spcBef>
              <a:tabLst/>
            </a:pPr>
            <a:r>
              <a:rPr sz="3300" kern="0" spc="-11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●</a:t>
            </a:r>
            <a:r>
              <a:rPr sz="3300" kern="0" spc="67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300" b="1" kern="0" spc="-11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核心工具：</a:t>
            </a:r>
            <a:r>
              <a:rPr sz="3300" kern="0" spc="-11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四镜头评估框架(本地/全球、社会/生态)。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6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708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300" kern="0" spc="-200" dirty="0">
                <a:solidFill>
                  <a:srgbClr val="40507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●</a:t>
            </a:r>
            <a:r>
              <a:rPr sz="3300" kern="0" spc="600" dirty="0">
                <a:solidFill>
                  <a:srgbClr val="40507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300" b="1" kern="0" spc="-200" dirty="0">
                <a:solidFill>
                  <a:srgbClr val="40507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核算逻辑：</a:t>
            </a:r>
            <a:r>
              <a:rPr sz="3300" kern="0" spc="-20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从生产端排放转</a:t>
            </a:r>
            <a:r>
              <a:rPr sz="3300" kern="0" spc="-21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向全生命周期消费端碳清单。</a:t>
            </a:r>
            <a:endParaRPr sz="3300" dirty="0">
              <a:latin typeface="SimHei"/>
              <a:ea typeface="SimHei"/>
              <a:cs typeface="SimHei"/>
            </a:endParaRPr>
          </a:p>
        </p:txBody>
      </p:sp>
      <p:sp>
        <p:nvSpPr>
          <p:cNvPr id="10" name="textbox 10"/>
          <p:cNvSpPr/>
          <p:nvPr/>
        </p:nvSpPr>
        <p:spPr>
          <a:xfrm>
            <a:off x="16903639" y="8858192"/>
            <a:ext cx="14008735" cy="4197984"/>
          </a:xfrm>
          <a:prstGeom prst="rect">
            <a:avLst/>
          </a:prstGeom>
          <a:solidFill>
            <a:srgbClr val="FDF5EE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5264150" algn="l" rtl="0" eaLnBrk="0">
              <a:lnSpc>
                <a:spcPts val="11776"/>
              </a:lnSpc>
              <a:spcBef>
                <a:spcPts val="3"/>
              </a:spcBef>
              <a:tabLst/>
            </a:pPr>
            <a:r>
              <a:rPr sz="9600" b="1" kern="0" spc="-210" dirty="0">
                <a:solidFill>
                  <a:srgbClr val="108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1.5</a:t>
            </a:r>
            <a:r>
              <a:rPr sz="9600" b="1" kern="0" spc="-210" dirty="0">
                <a:solidFill>
                  <a:srgbClr val="10806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℃</a:t>
            </a:r>
            <a:endParaRPr sz="9600" dirty="0">
              <a:latin typeface="SimSun"/>
              <a:ea typeface="SimSun"/>
              <a:cs typeface="SimSun"/>
            </a:endParaRPr>
          </a:p>
          <a:p>
            <a:pPr marL="2622550" algn="l" rtl="0" eaLnBrk="0">
              <a:lnSpc>
                <a:spcPct val="95000"/>
              </a:lnSpc>
              <a:spcBef>
                <a:spcPts val="1075"/>
              </a:spcBef>
              <a:tabLst/>
            </a:pPr>
            <a:r>
              <a:rPr sz="3700" b="1" kern="0" spc="-120" dirty="0">
                <a:solidFill>
                  <a:srgbClr val="40507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基于</a:t>
            </a:r>
            <a:r>
              <a:rPr sz="3700" b="1" kern="0" spc="-12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IPCC</a:t>
            </a:r>
            <a:r>
              <a:rPr sz="3700" b="1" kern="0" spc="-120" dirty="0">
                <a:solidFill>
                  <a:srgbClr val="40507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科学建议的城市减排硬性约束目标</a:t>
            </a:r>
            <a:endParaRPr sz="3700" dirty="0">
              <a:latin typeface="SimHei"/>
              <a:ea typeface="SimHei"/>
              <a:cs typeface="SimHei"/>
            </a:endParaRPr>
          </a:p>
        </p:txBody>
      </p:sp>
      <p:sp>
        <p:nvSpPr>
          <p:cNvPr id="12" name="textbox 12"/>
          <p:cNvSpPr/>
          <p:nvPr/>
        </p:nvSpPr>
        <p:spPr>
          <a:xfrm>
            <a:off x="16890959" y="4114837"/>
            <a:ext cx="14020800" cy="4178300"/>
          </a:xfrm>
          <a:prstGeom prst="rect">
            <a:avLst/>
          </a:prstGeom>
          <a:solidFill>
            <a:srgbClr val="F0FCF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5704204" algn="l" rtl="0" eaLnBrk="0">
              <a:lnSpc>
                <a:spcPct val="97000"/>
              </a:lnSpc>
              <a:spcBef>
                <a:spcPts val="6"/>
              </a:spcBef>
              <a:tabLst/>
            </a:pPr>
            <a:r>
              <a:rPr sz="11700" b="1" kern="0" spc="-230" dirty="0">
                <a:solidFill>
                  <a:srgbClr val="108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2</a:t>
            </a:r>
            <a:r>
              <a:rPr sz="11700" kern="0" spc="-1860" dirty="0">
                <a:solidFill>
                  <a:srgbClr val="108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11700" b="1" kern="0" spc="-230" dirty="0">
                <a:solidFill>
                  <a:srgbClr val="108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倍</a:t>
            </a:r>
            <a:endParaRPr sz="11700" dirty="0">
              <a:latin typeface="SimHei"/>
              <a:ea typeface="SimHei"/>
              <a:cs typeface="SimHei"/>
            </a:endParaRPr>
          </a:p>
          <a:p>
            <a:pPr marL="2895600" algn="l" rtl="0" eaLnBrk="0">
              <a:lnSpc>
                <a:spcPct val="95000"/>
              </a:lnSpc>
              <a:spcBef>
                <a:spcPts val="300"/>
              </a:spcBef>
              <a:tabLst/>
            </a:pPr>
            <a:r>
              <a:rPr sz="3700" b="1" kern="0" spc="1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消费端碳排放是本地生</a:t>
            </a:r>
            <a:r>
              <a:rPr sz="3700" b="1" kern="0" spc="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产排放的2倍以上</a:t>
            </a:r>
            <a:endParaRPr sz="3700" dirty="0">
              <a:latin typeface="SimHei"/>
              <a:ea typeface="SimHei"/>
              <a:cs typeface="SimHei"/>
            </a:endParaRPr>
          </a:p>
        </p:txBody>
      </p:sp>
      <p:sp>
        <p:nvSpPr>
          <p:cNvPr id="14" name="textbox 14"/>
          <p:cNvSpPr/>
          <p:nvPr/>
        </p:nvSpPr>
        <p:spPr>
          <a:xfrm>
            <a:off x="1482983" y="1888475"/>
            <a:ext cx="19062700" cy="13493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6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5000"/>
              </a:lnSpc>
              <a:spcBef>
                <a:spcPts val="1"/>
              </a:spcBef>
              <a:tabLst/>
            </a:pPr>
            <a:r>
              <a:rPr sz="9100" b="1" kern="0" spc="-320" dirty="0">
                <a:solidFill>
                  <a:srgbClr val="106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治理转型：甜甜圈经济学</a:t>
            </a:r>
            <a:r>
              <a:rPr sz="9100" b="1" kern="0" spc="-330" dirty="0">
                <a:solidFill>
                  <a:srgbClr val="106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的政策化路径</a:t>
            </a:r>
            <a:endParaRPr sz="9100" dirty="0">
              <a:latin typeface="SimHei"/>
              <a:ea typeface="SimHei"/>
              <a:cs typeface="SimHe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32505498" cy="18313400"/>
          </a:xfrm>
          <a:prstGeom prst="rect">
            <a:avLst/>
          </a:prstGeom>
        </p:spPr>
      </p:pic>
      <p:sp>
        <p:nvSpPr>
          <p:cNvPr id="18" name="textbox 18"/>
          <p:cNvSpPr/>
          <p:nvPr/>
        </p:nvSpPr>
        <p:spPr>
          <a:xfrm>
            <a:off x="1470261" y="1911714"/>
            <a:ext cx="28682950" cy="44450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7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6000"/>
              </a:lnSpc>
              <a:spcBef>
                <a:spcPts val="1"/>
              </a:spcBef>
              <a:tabLst/>
            </a:pPr>
            <a:r>
              <a:rPr sz="8900" b="1" kern="0" spc="-130" dirty="0">
                <a:solidFill>
                  <a:srgbClr val="106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核心逻辑：全生命周期核算与治理</a:t>
            </a:r>
            <a:endParaRPr sz="89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ts val="5294"/>
              </a:lnSpc>
              <a:spcBef>
                <a:spcPts val="1118"/>
              </a:spcBef>
              <a:tabLst/>
            </a:pPr>
            <a:r>
              <a:rPr sz="3700" kern="0" spc="-6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传统的</a:t>
            </a:r>
            <a:r>
              <a:rPr sz="3700" b="1" kern="0" spc="-6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属地排放核算(</a:t>
            </a:r>
            <a:r>
              <a:rPr sz="3700" kern="0" spc="-102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700" b="1" kern="0" spc="-6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Sector-based)</a:t>
            </a:r>
            <a:r>
              <a:rPr sz="3700" b="1" kern="0" spc="-30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700" kern="0" spc="-6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仅统计城市界限内的直接排放，容易产生“碳外包”幻觉。波特兰采用的</a:t>
            </a:r>
            <a:r>
              <a:rPr sz="3700" b="1" kern="0" spc="-6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全生命</a:t>
            </a:r>
            <a:r>
              <a:rPr sz="3700" b="1" kern="0" spc="-7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周期评价(</a:t>
            </a:r>
            <a:r>
              <a:rPr sz="3700" b="1" kern="0" spc="-7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LCA)</a:t>
            </a:r>
            <a:r>
              <a:rPr sz="3700" kern="0" spc="-7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结合</a:t>
            </a:r>
            <a:endParaRPr sz="3700" dirty="0">
              <a:latin typeface="SimHei"/>
              <a:ea typeface="SimHei"/>
              <a:cs typeface="SimHei"/>
            </a:endParaRPr>
          </a:p>
          <a:p>
            <a:pPr marL="777875" algn="l" rtl="0" eaLnBrk="0">
              <a:lnSpc>
                <a:spcPts val="5131"/>
              </a:lnSpc>
              <a:tabLst/>
            </a:pPr>
            <a:r>
              <a:rPr sz="3700" b="1" kern="0" spc="-90" dirty="0">
                <a:solidFill>
                  <a:srgbClr val="203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消费端排放清单(</a:t>
            </a:r>
            <a:r>
              <a:rPr sz="3700" b="1" kern="0" spc="-90" dirty="0">
                <a:solidFill>
                  <a:srgbClr val="203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CBEI),</a:t>
            </a:r>
            <a:r>
              <a:rPr sz="3700" b="1" kern="0" spc="950" dirty="0">
                <a:solidFill>
                  <a:srgbClr val="203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700" kern="0" spc="-9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将治理视野拓展至</a:t>
            </a:r>
            <a:r>
              <a:rPr sz="3700" kern="0" spc="-10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全球供应链的每一个环节。</a:t>
            </a:r>
            <a:endParaRPr sz="3700" dirty="0">
              <a:latin typeface="SimHei"/>
              <a:ea typeface="SimHei"/>
              <a:cs typeface="SimHei"/>
            </a:endParaRPr>
          </a:p>
        </p:txBody>
      </p:sp>
      <p:sp>
        <p:nvSpPr>
          <p:cNvPr id="20" name="textbox 20"/>
          <p:cNvSpPr/>
          <p:nvPr/>
        </p:nvSpPr>
        <p:spPr>
          <a:xfrm>
            <a:off x="2121062" y="13768368"/>
            <a:ext cx="12858115" cy="23571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34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8415" algn="l" rtl="0" eaLnBrk="0">
              <a:lnSpc>
                <a:spcPct val="97000"/>
              </a:lnSpc>
              <a:tabLst/>
            </a:pPr>
            <a:r>
              <a:rPr sz="3300" b="1" kern="0" spc="-10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治理逻辑：从“末端减排”到“系统变革”</a:t>
            </a:r>
            <a:endParaRPr sz="3300" dirty="0">
              <a:latin typeface="SimHei"/>
              <a:ea typeface="SimHei"/>
              <a:cs typeface="SimHei"/>
            </a:endParaRPr>
          </a:p>
          <a:p>
            <a:pPr marL="18415" indent="-5714" algn="l" rtl="0" eaLnBrk="0">
              <a:lnSpc>
                <a:spcPct val="101000"/>
              </a:lnSpc>
              <a:spcBef>
                <a:spcPts val="666"/>
              </a:spcBef>
              <a:tabLst/>
            </a:pPr>
            <a:r>
              <a:rPr sz="3300" kern="0" spc="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识别出62%的排放发生在购买前的生产环节后，治理重点转向：</a:t>
            </a:r>
            <a:r>
              <a:rPr sz="3300" b="1" kern="0" spc="10" dirty="0">
                <a:solidFill>
                  <a:srgbClr val="000000">
                    <a:alpha val="100000"/>
                  </a:srgbClr>
                </a:solidFill>
                <a:latin typeface="LiSu"/>
                <a:ea typeface="LiSu"/>
                <a:cs typeface="LiSu"/>
              </a:rPr>
              <a:t>减少过</a:t>
            </a:r>
            <a:r>
              <a:rPr sz="3300" kern="0" spc="10" dirty="0">
                <a:solidFill>
                  <a:srgbClr val="000000">
                    <a:alpha val="100000"/>
                  </a:srgbClr>
                </a:solidFill>
                <a:latin typeface="LiSu"/>
                <a:ea typeface="LiSu"/>
                <a:cs typeface="LiSu"/>
              </a:rPr>
              <a:t> </a:t>
            </a:r>
            <a:r>
              <a:rPr sz="3300" b="1" kern="0" spc="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度消费、延长产品寿命(修理与共享)、循环设计、绿色采购</a:t>
            </a:r>
            <a:r>
              <a:rPr sz="3300" b="1" kern="0" spc="-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，</a:t>
            </a:r>
            <a:r>
              <a:rPr sz="3300" kern="0" spc="-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而非仅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3"/>
              </a:spcBef>
              <a:tabLst/>
            </a:pPr>
            <a:r>
              <a:rPr sz="3300" kern="0" spc="-25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仅关注工厂烟囱。</a:t>
            </a:r>
            <a:endParaRPr sz="3300" dirty="0">
              <a:latin typeface="SimHei"/>
              <a:ea typeface="SimHei"/>
              <a:cs typeface="SimHei"/>
            </a:endParaRPr>
          </a:p>
        </p:txBody>
      </p:sp>
      <p:sp>
        <p:nvSpPr>
          <p:cNvPr id="22" name="textbox 22"/>
          <p:cNvSpPr/>
          <p:nvPr/>
        </p:nvSpPr>
        <p:spPr>
          <a:xfrm>
            <a:off x="17469001" y="13768368"/>
            <a:ext cx="12689205" cy="23679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34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9530" algn="l" rtl="0" eaLnBrk="0">
              <a:lnSpc>
                <a:spcPct val="97000"/>
              </a:lnSpc>
              <a:tabLst/>
            </a:pPr>
            <a:r>
              <a:rPr sz="3300" b="1" kern="0" spc="-8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公平责任：纠正“减</a:t>
            </a:r>
            <a:r>
              <a:rPr sz="3300" b="1" kern="0" spc="-9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排靠外包”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r" rtl="0" eaLnBrk="0">
              <a:lnSpc>
                <a:spcPct val="86000"/>
              </a:lnSpc>
              <a:spcBef>
                <a:spcPts val="818"/>
              </a:spcBef>
              <a:tabLst/>
            </a:pPr>
            <a:r>
              <a:rPr sz="3300" kern="0" spc="-9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揭示波特兰作为消费城市的真实碳责任，承认本地排放下降往往源于高</a:t>
            </a:r>
            <a:endParaRPr sz="3300" dirty="0">
              <a:latin typeface="SimHei"/>
              <a:ea typeface="SimHei"/>
              <a:cs typeface="SimHei"/>
            </a:endParaRPr>
          </a:p>
          <a:p>
            <a:pPr marL="43815" algn="l" rtl="0" eaLnBrk="0">
              <a:lnSpc>
                <a:spcPts val="4200"/>
              </a:lnSpc>
              <a:tabLst/>
            </a:pPr>
            <a:r>
              <a:rPr sz="3300" kern="0" spc="-9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碳工业外迁至发展中国家，从而建立基于公平原则的</a:t>
            </a:r>
            <a:r>
              <a:rPr sz="3300" b="1" kern="0" spc="-9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“正义转型</a:t>
            </a:r>
            <a:r>
              <a:rPr sz="3300" b="1" kern="0" spc="-10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”目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3880"/>
              </a:lnSpc>
              <a:spcBef>
                <a:spcPts val="3"/>
              </a:spcBef>
              <a:tabLst/>
            </a:pPr>
            <a:r>
              <a:rPr sz="3200" kern="0" spc="-27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标。</a:t>
            </a:r>
            <a:endParaRPr sz="3200" dirty="0">
              <a:latin typeface="SimHei"/>
              <a:ea typeface="SimHei"/>
              <a:cs typeface="SimHei"/>
            </a:endParaRPr>
          </a:p>
        </p:txBody>
      </p:sp>
      <p:sp>
        <p:nvSpPr>
          <p:cNvPr id="24" name="textbox 24"/>
          <p:cNvSpPr/>
          <p:nvPr/>
        </p:nvSpPr>
        <p:spPr>
          <a:xfrm>
            <a:off x="8648821" y="9728167"/>
            <a:ext cx="3244850" cy="11156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57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4464" algn="l" rtl="0" eaLnBrk="0">
              <a:lnSpc>
                <a:spcPct val="98000"/>
              </a:lnSpc>
              <a:tabLst/>
            </a:pPr>
            <a:r>
              <a:rPr sz="3300" b="1" kern="0" spc="210" dirty="0">
                <a:solidFill>
                  <a:srgbClr val="10A07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生产制造(62%)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3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6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700" kern="0" spc="110" dirty="0">
                <a:solidFill>
                  <a:srgbClr val="203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核心“隐含碳”</a:t>
            </a:r>
            <a:r>
              <a:rPr sz="2700" kern="0" spc="1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来源</a:t>
            </a:r>
            <a:endParaRPr sz="2700" dirty="0">
              <a:latin typeface="SimHei"/>
              <a:ea typeface="SimHei"/>
              <a:cs typeface="SimHei"/>
            </a:endParaRPr>
          </a:p>
        </p:txBody>
      </p:sp>
      <p:sp>
        <p:nvSpPr>
          <p:cNvPr id="26" name="textbox 26"/>
          <p:cNvSpPr/>
          <p:nvPr/>
        </p:nvSpPr>
        <p:spPr>
          <a:xfrm>
            <a:off x="14795540" y="9952039"/>
            <a:ext cx="2890520" cy="11588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34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94614" algn="l" rtl="0" eaLnBrk="0">
              <a:lnSpc>
                <a:spcPct val="97000"/>
              </a:lnSpc>
              <a:tabLst/>
            </a:pPr>
            <a:r>
              <a:rPr sz="3300" b="1" kern="0" spc="2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物流运输(9%)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6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837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700" kern="0" spc="110" dirty="0">
                <a:solidFill>
                  <a:srgbClr val="203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全球贸易流动排放</a:t>
            </a:r>
            <a:endParaRPr sz="2700" dirty="0">
              <a:latin typeface="SimHei"/>
              <a:ea typeface="SimHei"/>
              <a:cs typeface="SimHei"/>
            </a:endParaRPr>
          </a:p>
        </p:txBody>
      </p:sp>
      <p:sp>
        <p:nvSpPr>
          <p:cNvPr id="28" name="textbox 28"/>
          <p:cNvSpPr/>
          <p:nvPr/>
        </p:nvSpPr>
        <p:spPr>
          <a:xfrm>
            <a:off x="20732464" y="9953739"/>
            <a:ext cx="3004185" cy="10668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8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300" b="1" kern="0" spc="20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用户使用(26%)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marL="203200" algn="l" rtl="0" eaLnBrk="0">
              <a:lnSpc>
                <a:spcPct val="98000"/>
              </a:lnSpc>
              <a:spcBef>
                <a:spcPts val="2"/>
              </a:spcBef>
              <a:tabLst/>
            </a:pPr>
            <a:r>
              <a:rPr sz="2700" kern="0" spc="130" dirty="0">
                <a:solidFill>
                  <a:srgbClr val="203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能耗及运营阶段</a:t>
            </a:r>
            <a:endParaRPr sz="2700" dirty="0">
              <a:latin typeface="SimHei"/>
              <a:ea typeface="SimHei"/>
              <a:cs typeface="SimHei"/>
            </a:endParaRPr>
          </a:p>
        </p:txBody>
      </p:sp>
      <p:sp>
        <p:nvSpPr>
          <p:cNvPr id="30" name="textbox 30"/>
          <p:cNvSpPr/>
          <p:nvPr/>
        </p:nvSpPr>
        <p:spPr>
          <a:xfrm>
            <a:off x="2857206" y="9704441"/>
            <a:ext cx="2895600" cy="10922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34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3300" b="1" kern="0" spc="-8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资源提取与加工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71450" algn="l" rtl="0" eaLnBrk="0">
              <a:lnSpc>
                <a:spcPct val="96000"/>
              </a:lnSpc>
              <a:spcBef>
                <a:spcPts val="2"/>
              </a:spcBef>
              <a:tabLst/>
            </a:pPr>
            <a:r>
              <a:rPr sz="2900" kern="0" spc="-50" dirty="0">
                <a:solidFill>
                  <a:srgbClr val="203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原材料采集阶段</a:t>
            </a:r>
            <a:endParaRPr sz="2900" dirty="0">
              <a:latin typeface="SimHei"/>
              <a:ea typeface="SimHei"/>
              <a:cs typeface="SimHei"/>
            </a:endParaRPr>
          </a:p>
        </p:txBody>
      </p:sp>
      <p:sp>
        <p:nvSpPr>
          <p:cNvPr id="32" name="textbox 32"/>
          <p:cNvSpPr/>
          <p:nvPr/>
        </p:nvSpPr>
        <p:spPr>
          <a:xfrm>
            <a:off x="26841146" y="9953739"/>
            <a:ext cx="2762885" cy="10172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15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6000"/>
              </a:lnSpc>
              <a:tabLst/>
            </a:pPr>
            <a:r>
              <a:rPr sz="3300" b="1" kern="0" spc="20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废弃处置(1%)</a:t>
            </a:r>
            <a:endParaRPr sz="3300" dirty="0">
              <a:latin typeface="SimHei"/>
              <a:ea typeface="SimHei"/>
              <a:cs typeface="SimHei"/>
            </a:endParaRPr>
          </a:p>
          <a:p>
            <a:pPr marL="69850" algn="l" rtl="0" eaLnBrk="0">
              <a:lnSpc>
                <a:spcPts val="4405"/>
              </a:lnSpc>
              <a:tabLst/>
            </a:pPr>
            <a:r>
              <a:rPr sz="2700" kern="0" spc="1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末端填埋或循环</a:t>
            </a:r>
            <a:endParaRPr sz="2700" dirty="0">
              <a:latin typeface="SimHei"/>
              <a:ea typeface="SimHei"/>
              <a:cs typeface="SimHe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32505498" cy="18313400"/>
          </a:xfrm>
          <a:prstGeom prst="rect">
            <a:avLst/>
          </a:prstGeom>
        </p:spPr>
      </p:pic>
      <p:graphicFrame>
        <p:nvGraphicFramePr>
          <p:cNvPr id="36" name="table 36"/>
          <p:cNvGraphicFramePr>
            <a:graphicFrameLocks noGrp="1"/>
          </p:cNvGraphicFramePr>
          <p:nvPr/>
        </p:nvGraphicFramePr>
        <p:xfrm>
          <a:off x="1822021" y="4955819"/>
          <a:ext cx="26625550" cy="6577965"/>
        </p:xfrm>
        <a:graphic>
          <a:graphicData uri="http://schemas.openxmlformats.org/drawingml/2006/table">
            <a:tbl>
              <a:tblPr/>
              <a:tblGrid>
                <a:gridCol w="3972559"/>
                <a:gridCol w="12318365"/>
                <a:gridCol w="10334625"/>
              </a:tblGrid>
              <a:tr h="2160270">
                <a:tc>
                  <a:txBody>
                    <a:bodyPr/>
                    <a:lstStyle/>
                    <a:p>
                      <a:pPr marL="1270" algn="l" rtl="0" eaLnBrk="0">
                        <a:lnSpc>
                          <a:spcPct val="95000"/>
                        </a:lnSpc>
                        <a:spcBef>
                          <a:spcPts val="6"/>
                        </a:spcBef>
                        <a:tabLst/>
                      </a:pPr>
                      <a:r>
                        <a:rPr sz="4100" b="1" kern="0" spc="-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核心指标</a:t>
                      </a:r>
                      <a:endParaRPr sz="4100" dirty="0">
                        <a:latin typeface="SimSun"/>
                        <a:ea typeface="SimSun"/>
                        <a:cs typeface="SimSun"/>
                      </a:endParaRPr>
                    </a:p>
                    <a:p>
                      <a:pPr algn="l" rtl="0" eaLnBrk="0">
                        <a:lnSpc>
                          <a:spcPct val="105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5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sz="8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31750" algn="l" rtl="0" eaLnBrk="0">
                        <a:lnSpc>
                          <a:spcPct val="96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3200" b="1" kern="0" spc="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收入水平</a:t>
                      </a:r>
                      <a:endParaRPr sz="32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745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70461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933575" algn="l" rtl="0" eaLnBrk="0">
                        <a:lnSpc>
                          <a:spcPct val="95000"/>
                        </a:lnSpc>
                        <a:tabLst/>
                      </a:pPr>
                      <a:r>
                        <a:rPr sz="4000" b="1" kern="0" spc="-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权威现状数据(City</a:t>
                      </a:r>
                      <a:r>
                        <a:rPr sz="4000" kern="0" spc="-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 </a:t>
                      </a:r>
                      <a:r>
                        <a:rPr sz="4000" b="1" kern="0" spc="-2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Status)</a:t>
                      </a:r>
                      <a:endParaRPr sz="4000" dirty="0">
                        <a:latin typeface="SimSun"/>
                        <a:ea typeface="SimSun"/>
                        <a:cs typeface="SimSun"/>
                      </a:endParaRPr>
                    </a:p>
                    <a:p>
                      <a:pPr algn="l" rtl="0" eaLnBrk="0">
                        <a:lnSpc>
                          <a:spcPct val="102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3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8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951989" algn="l" rtl="0" eaLnBrk="0">
                        <a:lnSpc>
                          <a:spcPct val="96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32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33%的波特兰家庭缺乏满</a:t>
                      </a:r>
                      <a:r>
                        <a:rPr sz="32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足基本需求的资金。</a:t>
                      </a:r>
                      <a:endParaRPr sz="32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2000"/>
                        </a:lnSpc>
                        <a:tabLst/>
                      </a:pPr>
                      <a:endParaRPr sz="2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419860" algn="l" rtl="0" eaLnBrk="0">
                        <a:lnSpc>
                          <a:spcPct val="94000"/>
                        </a:lnSpc>
                        <a:tabLst/>
                      </a:pPr>
                      <a:r>
                        <a:rPr sz="4000" b="1" kern="0" spc="-2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城市治理目标(City</a:t>
                      </a:r>
                      <a:r>
                        <a:rPr sz="4000" kern="0" spc="-2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 </a:t>
                      </a:r>
                      <a:r>
                        <a:rPr sz="4000" b="1" kern="0" spc="-2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Target)</a:t>
                      </a:r>
                      <a:endParaRPr sz="4000" dirty="0">
                        <a:latin typeface="SimSun"/>
                        <a:ea typeface="SimSun"/>
                        <a:cs typeface="SimSun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8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7344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438275" algn="l" rtl="0" eaLnBrk="0">
                        <a:lnSpc>
                          <a:spcPct val="96000"/>
                        </a:lnSpc>
                        <a:tabLst/>
                      </a:pPr>
                      <a:r>
                        <a:rPr sz="3200" kern="0" spc="1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到2035年实现90%的家庭经济自给自足。</a:t>
                      </a:r>
                      <a:endParaRPr sz="32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065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4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35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31750" algn="l" rtl="0" eaLnBrk="0">
                        <a:lnSpc>
                          <a:spcPct val="96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3200" b="1" kern="0" spc="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种族公平</a:t>
                      </a:r>
                      <a:endParaRPr sz="32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5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35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9499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977389" algn="l" rtl="0" eaLnBrk="0">
                        <a:lnSpc>
                          <a:spcPct val="96000"/>
                        </a:lnSpc>
                        <a:tabLst/>
                      </a:pPr>
                      <a:r>
                        <a:rPr sz="32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有色族群收入平均比白人低25%。</a:t>
                      </a:r>
                      <a:endParaRPr sz="32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27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438275" algn="l" rtl="0" eaLnBrk="0">
                        <a:lnSpc>
                          <a:spcPct val="96000"/>
                        </a:lnSpc>
                        <a:spcBef>
                          <a:spcPts val="4"/>
                        </a:spcBef>
                        <a:tabLst/>
                      </a:pPr>
                      <a:r>
                        <a:rPr sz="3200" kern="0" spc="-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在2020年前消除白人与有色族群间的失业率差距。</a:t>
                      </a:r>
                      <a:endParaRPr sz="32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0586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25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31750" algn="l" rtl="0" eaLnBrk="0">
                        <a:lnSpc>
                          <a:spcPct val="96000"/>
                        </a:lnSpc>
                        <a:spcBef>
                          <a:spcPts val="6"/>
                        </a:spcBef>
                        <a:tabLst/>
                      </a:pPr>
                      <a:r>
                        <a:rPr sz="3200" b="1" kern="0" spc="2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住房保障</a:t>
                      </a:r>
                      <a:endParaRPr sz="32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7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27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951989" algn="l" rtl="0" eaLnBrk="0">
                        <a:lnSpc>
                          <a:spcPct val="96000"/>
                        </a:lnSpc>
                        <a:spcBef>
                          <a:spcPts val="4"/>
                        </a:spcBef>
                        <a:tabLst/>
                      </a:pPr>
                      <a:r>
                        <a:rPr sz="3200" kern="0" spc="2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约4000人流落街头；近40%家庭住房负担过重。</a:t>
                      </a:r>
                      <a:endParaRPr sz="32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4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4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6158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412875" algn="l" rtl="0" eaLnBrk="0">
                        <a:lnSpc>
                          <a:spcPct val="95000"/>
                        </a:lnSpc>
                        <a:tabLst/>
                      </a:pPr>
                      <a:r>
                        <a:rPr sz="3200" kern="0" spc="9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2035年前新建10,</a:t>
                      </a:r>
                      <a:r>
                        <a:rPr sz="32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000套规范的可负担住房。</a:t>
                      </a:r>
                      <a:endParaRPr sz="32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38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26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9413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97000"/>
                        </a:lnSpc>
                        <a:tabLst/>
                      </a:pPr>
                      <a:r>
                        <a:rPr sz="3200" b="1" kern="0" spc="3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政治话语</a:t>
                      </a:r>
                      <a:endParaRPr sz="32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19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951989" algn="l" rtl="0" eaLnBrk="0">
                        <a:lnSpc>
                          <a:spcPct val="96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3200" kern="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61%的居民感到自己没有</a:t>
                      </a:r>
                      <a:r>
                        <a:rPr sz="3200" kern="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权力影响城市决策。</a:t>
                      </a:r>
                      <a:endParaRPr sz="32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8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18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438275" algn="l" rtl="0" eaLnBrk="0">
                        <a:lnSpc>
                          <a:spcPct val="96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3200" kern="0" spc="-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为社区成员提供影响</a:t>
                      </a:r>
                      <a:r>
                        <a:rPr sz="3200" kern="0" spc="-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规划各阶段的有意义机会。</a:t>
                      </a:r>
                      <a:endParaRPr sz="32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1153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9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3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31750" algn="l" rtl="0" eaLnBrk="0">
                        <a:lnSpc>
                          <a:spcPct val="84000"/>
                        </a:lnSpc>
                        <a:spcBef>
                          <a:spcPts val="7"/>
                        </a:spcBef>
                        <a:tabLst/>
                      </a:pPr>
                      <a:r>
                        <a:rPr sz="3200" b="1" kern="0" spc="3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绿色出行</a:t>
                      </a:r>
                      <a:endParaRPr sz="32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3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7837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977389" algn="l" rtl="0" eaLnBrk="0">
                        <a:lnSpc>
                          <a:spcPct val="83000"/>
                        </a:lnSpc>
                        <a:tabLst/>
                      </a:pPr>
                      <a:r>
                        <a:rPr sz="3200" kern="0" spc="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当前仅25%的出行采用可持续模式。</a:t>
                      </a:r>
                      <a:endParaRPr sz="32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3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131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7837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412875" algn="l" rtl="0" eaLnBrk="0">
                        <a:lnSpc>
                          <a:spcPct val="83000"/>
                        </a:lnSpc>
                        <a:tabLst/>
                      </a:pPr>
                      <a:r>
                        <a:rPr sz="3200" kern="0" spc="1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2035年实现70%的通勤</a:t>
                      </a:r>
                      <a:r>
                        <a:rPr sz="3200" kern="0" spc="1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采用步行、骑行或公交。</a:t>
                      </a:r>
                      <a:endParaRPr sz="3200" dirty="0">
                        <a:latin typeface="SimSun"/>
                        <a:ea typeface="SimSun"/>
                        <a:cs typeface="SimSun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8" name="textbox 38"/>
          <p:cNvSpPr/>
          <p:nvPr/>
        </p:nvSpPr>
        <p:spPr>
          <a:xfrm>
            <a:off x="1495633" y="1898073"/>
            <a:ext cx="19037300" cy="13182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5000"/>
              </a:lnSpc>
              <a:tabLst/>
            </a:pPr>
            <a:r>
              <a:rPr sz="8900" b="1" kern="0" spc="-130" dirty="0">
                <a:solidFill>
                  <a:srgbClr val="10504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本地社会镜头：生存底线与不平等诊断</a:t>
            </a:r>
            <a:endParaRPr sz="8900" dirty="0">
              <a:latin typeface="SimHei"/>
              <a:ea typeface="SimHei"/>
              <a:cs typeface="SimHei"/>
            </a:endParaRPr>
          </a:p>
        </p:txBody>
      </p:sp>
      <p:sp>
        <p:nvSpPr>
          <p:cNvPr id="40" name="textbox 40"/>
          <p:cNvSpPr/>
          <p:nvPr/>
        </p:nvSpPr>
        <p:spPr>
          <a:xfrm>
            <a:off x="1485778" y="12418111"/>
            <a:ext cx="12773659" cy="4235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69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700" kern="0" spc="2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*数据来源：波特兰《城市肖像》、波特兰住房管理局、</a:t>
            </a:r>
            <a:r>
              <a:rPr sz="2700" kern="0" spc="20" dirty="0">
                <a:solidFill>
                  <a:srgbClr val="405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2700" kern="0" spc="0" dirty="0">
                <a:solidFill>
                  <a:srgbClr val="506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Multnomah</a:t>
            </a:r>
            <a:r>
              <a:rPr sz="2700" kern="0" spc="10" dirty="0">
                <a:solidFill>
                  <a:srgbClr val="506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2700" kern="0" spc="10" dirty="0">
                <a:solidFill>
                  <a:srgbClr val="50607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县贫困报告。</a:t>
            </a:r>
            <a:endParaRPr sz="2700" dirty="0">
              <a:latin typeface="SimHei"/>
              <a:ea typeface="SimHei"/>
              <a:cs typeface="SimHe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543019" y="4114837"/>
            <a:ext cx="29381418" cy="12058642"/>
          </a:xfrm>
          <a:prstGeom prst="rect">
            <a:avLst/>
          </a:prstGeom>
        </p:spPr>
      </p:pic>
      <p:sp>
        <p:nvSpPr>
          <p:cNvPr id="44" name="textbox 44"/>
          <p:cNvSpPr/>
          <p:nvPr/>
        </p:nvSpPr>
        <p:spPr>
          <a:xfrm>
            <a:off x="16878800" y="4338259"/>
            <a:ext cx="13717269" cy="76841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6000"/>
              </a:lnSpc>
              <a:tabLst/>
            </a:pPr>
            <a:r>
              <a:rPr sz="3700" b="1" kern="0" spc="5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关键生态约束指标</a:t>
            </a:r>
            <a:endParaRPr sz="37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665480" algn="l" rtl="0" eaLnBrk="0">
              <a:lnSpc>
                <a:spcPct val="86000"/>
              </a:lnSpc>
              <a:spcBef>
                <a:spcPts val="990"/>
              </a:spcBef>
              <a:tabLst/>
            </a:pPr>
            <a:r>
              <a:rPr sz="3300" b="1" kern="0" spc="5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全球生态足迹：</a:t>
            </a:r>
            <a:r>
              <a:rPr sz="3300" kern="0" spc="5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人均年产垃圾</a:t>
            </a:r>
            <a:r>
              <a:rPr sz="3300" b="1" kern="0" spc="5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1.4吨</a:t>
            </a:r>
            <a:r>
              <a:rPr sz="3300" b="1" kern="0" spc="4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，</a:t>
            </a:r>
            <a:r>
              <a:rPr sz="3300" kern="0" spc="4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其中45%直接进入填埋场。波特</a:t>
            </a:r>
            <a:endParaRPr sz="3300" dirty="0">
              <a:latin typeface="SimHei"/>
              <a:ea typeface="SimHei"/>
              <a:cs typeface="SimHei"/>
            </a:endParaRPr>
          </a:p>
          <a:p>
            <a:pPr marL="659765" algn="l" rtl="0" eaLnBrk="0">
              <a:lnSpc>
                <a:spcPts val="4754"/>
              </a:lnSpc>
              <a:tabLst/>
            </a:pPr>
            <a:r>
              <a:rPr sz="3300" kern="0" spc="2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兰目标在2030年实现90%的废物回收率。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665480" algn="l" rtl="0" eaLnBrk="0">
              <a:lnSpc>
                <a:spcPct val="97000"/>
              </a:lnSpc>
              <a:spcBef>
                <a:spcPts val="997"/>
              </a:spcBef>
              <a:tabLst/>
            </a:pPr>
            <a:r>
              <a:rPr sz="3300" b="1" kern="0" spc="-7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食物体系消耗：</a:t>
            </a:r>
            <a:r>
              <a:rPr sz="3300" kern="0" spc="-7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牛肉</a:t>
            </a:r>
            <a:r>
              <a:rPr sz="3300" kern="0" spc="-8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生产所需的土地是植物性食品的</a:t>
            </a:r>
            <a:r>
              <a:rPr sz="3300" b="1" kern="0" spc="-8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50倍</a:t>
            </a:r>
            <a:r>
              <a:rPr sz="3300" kern="0" spc="-87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300" kern="0" spc="-8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以上。</a:t>
            </a:r>
            <a:endParaRPr sz="3300" dirty="0">
              <a:latin typeface="SimHei"/>
              <a:ea typeface="SimHei"/>
              <a:cs typeface="SimHei"/>
            </a:endParaRPr>
          </a:p>
          <a:p>
            <a:pPr marL="659765" algn="l" rtl="0" eaLnBrk="0">
              <a:lnSpc>
                <a:spcPct val="97000"/>
              </a:lnSpc>
              <a:spcBef>
                <a:spcPts val="634"/>
              </a:spcBef>
              <a:tabLst/>
            </a:pPr>
            <a:r>
              <a:rPr sz="3300" kern="0" spc="-2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SC&amp;PR</a:t>
            </a:r>
            <a:r>
              <a:rPr sz="3300" kern="0" spc="-2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明确建议减少对红肉及乳制品的消费。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6000"/>
              </a:lnSpc>
              <a:spcBef>
                <a:spcPts val="1002"/>
              </a:spcBef>
              <a:tabLst/>
            </a:pPr>
            <a:r>
              <a:rPr sz="3300" i="1" kern="0" spc="-24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"政府明确承认本地</a:t>
            </a:r>
            <a:r>
              <a:rPr sz="3300" i="1" kern="0" spc="-25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减排存</a:t>
            </a:r>
            <a:r>
              <a:rPr sz="3300" i="1" kern="0" spc="-24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在外部转移：本地生产端排放下降，但消费驱动的</a:t>
            </a:r>
            <a:r>
              <a:rPr sz="3300" i="1" kern="0" spc="-12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隐</a:t>
            </a:r>
            <a:endParaRPr sz="3300" dirty="0">
              <a:latin typeface="SimHei"/>
              <a:ea typeface="SimHei"/>
              <a:cs typeface="SimHei"/>
            </a:endParaRPr>
          </a:p>
          <a:p>
            <a:pPr marL="165735" algn="l" rtl="0" eaLnBrk="0">
              <a:lnSpc>
                <a:spcPts val="5144"/>
              </a:lnSpc>
              <a:tabLst/>
            </a:pPr>
            <a:r>
              <a:rPr sz="3300" i="1" kern="0" spc="-2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含碳排放大量外包至全球供应链。”</a:t>
            </a:r>
            <a:endParaRPr sz="3300" dirty="0">
              <a:latin typeface="SimHei"/>
              <a:ea typeface="SimHei"/>
              <a:cs typeface="SimHei"/>
            </a:endParaRPr>
          </a:p>
        </p:txBody>
      </p:sp>
      <p:sp>
        <p:nvSpPr>
          <p:cNvPr id="46" name="textbox 46"/>
          <p:cNvSpPr/>
          <p:nvPr/>
        </p:nvSpPr>
        <p:spPr>
          <a:xfrm>
            <a:off x="1981260" y="4991265"/>
            <a:ext cx="12821919" cy="65036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89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871219" algn="l" rtl="0" eaLnBrk="0">
              <a:lnSpc>
                <a:spcPct val="97000"/>
              </a:lnSpc>
              <a:tabLst/>
            </a:pPr>
            <a:r>
              <a:rPr sz="4400" b="1" kern="0" spc="170" dirty="0">
                <a:solidFill>
                  <a:srgbClr val="109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空气质量与柴油污染</a:t>
            </a:r>
            <a:endParaRPr sz="44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6000"/>
              </a:lnSpc>
              <a:spcBef>
                <a:spcPts val="875"/>
              </a:spcBef>
              <a:tabLst/>
            </a:pPr>
            <a:r>
              <a:rPr sz="2900" kern="0" spc="14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波特兰本地柴油污染水平最高超标达25倍。城市目标是确保所有居民都能获</a:t>
            </a:r>
            <a:endParaRPr sz="2900" dirty="0">
              <a:latin typeface="SimHei"/>
              <a:ea typeface="SimHei"/>
              <a:cs typeface="SimHei"/>
            </a:endParaRPr>
          </a:p>
          <a:p>
            <a:pPr marL="12700" algn="l" rtl="0" eaLnBrk="0">
              <a:lnSpc>
                <a:spcPct val="92000"/>
              </a:lnSpc>
              <a:spcBef>
                <a:spcPts val="727"/>
              </a:spcBef>
              <a:tabLst/>
            </a:pPr>
            <a:r>
              <a:rPr sz="2900" kern="0" spc="10" dirty="0">
                <a:solidFill>
                  <a:srgbClr val="304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得清洁空气，并在日常生活中</a:t>
            </a:r>
            <a:r>
              <a:rPr sz="2900" kern="0" spc="0" dirty="0">
                <a:solidFill>
                  <a:srgbClr val="304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体验自然。</a:t>
            </a:r>
            <a:endParaRPr sz="29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137919" algn="l" rtl="0" eaLnBrk="0">
              <a:lnSpc>
                <a:spcPct val="96000"/>
              </a:lnSpc>
              <a:spcBef>
                <a:spcPts val="1327"/>
              </a:spcBef>
              <a:tabLst/>
            </a:pPr>
            <a:r>
              <a:rPr sz="4400" b="1" kern="0" spc="50" dirty="0">
                <a:solidFill>
                  <a:srgbClr val="109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城市热岛效应</a:t>
            </a:r>
            <a:endParaRPr sz="44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5000"/>
              </a:lnSpc>
              <a:spcBef>
                <a:spcPts val="878"/>
              </a:spcBef>
              <a:tabLst/>
            </a:pPr>
            <a:r>
              <a:rPr sz="2900" kern="0" spc="17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波特兰热岛强度位居全美第4,</a:t>
            </a:r>
            <a:r>
              <a:rPr sz="2900" kern="0" spc="170" dirty="0">
                <a:solidFill>
                  <a:srgbClr val="304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城区温度比周边乡村高4.8</a:t>
            </a:r>
            <a:r>
              <a:rPr sz="2900" kern="0" spc="170" dirty="0">
                <a:solidFill>
                  <a:srgbClr val="3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F</a:t>
            </a:r>
            <a:r>
              <a:rPr sz="2900" kern="0" spc="-410" dirty="0">
                <a:solidFill>
                  <a:srgbClr val="3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2900" kern="0" spc="170" dirty="0">
                <a:solidFill>
                  <a:srgbClr val="30406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。</a:t>
            </a:r>
            <a:r>
              <a:rPr sz="2900" kern="0" spc="-180" dirty="0">
                <a:solidFill>
                  <a:srgbClr val="30406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900" kern="0" spc="170" dirty="0">
                <a:solidFill>
                  <a:srgbClr val="304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核心压力在于</a:t>
            </a:r>
            <a:endParaRPr sz="2900" dirty="0">
              <a:latin typeface="SimHei"/>
              <a:ea typeface="SimHei"/>
              <a:cs typeface="SimHei"/>
            </a:endParaRPr>
          </a:p>
          <a:p>
            <a:pPr marL="12700" algn="l" rtl="0" eaLnBrk="0">
              <a:lnSpc>
                <a:spcPts val="4620"/>
              </a:lnSpc>
              <a:tabLst/>
            </a:pPr>
            <a:r>
              <a:rPr sz="2900" kern="0" spc="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城市树冠覆盖率目前仅为26%。</a:t>
            </a:r>
            <a:endParaRPr sz="2900" dirty="0">
              <a:latin typeface="SimHei"/>
              <a:ea typeface="SimHei"/>
              <a:cs typeface="SimHei"/>
            </a:endParaRPr>
          </a:p>
        </p:txBody>
      </p:sp>
      <p:sp>
        <p:nvSpPr>
          <p:cNvPr id="48" name="textbox 48"/>
          <p:cNvSpPr/>
          <p:nvPr/>
        </p:nvSpPr>
        <p:spPr>
          <a:xfrm>
            <a:off x="1981261" y="13265258"/>
            <a:ext cx="13005435" cy="24371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89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163319" algn="l" rtl="0" eaLnBrk="0">
              <a:lnSpc>
                <a:spcPct val="97000"/>
              </a:lnSpc>
              <a:tabLst/>
            </a:pPr>
            <a:r>
              <a:rPr sz="4400" b="1" kern="0" spc="10" dirty="0">
                <a:solidFill>
                  <a:srgbClr val="109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地质灾害风险</a:t>
            </a:r>
            <a:endParaRPr sz="44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5000"/>
              </a:lnSpc>
              <a:spcBef>
                <a:spcPts val="880"/>
              </a:spcBef>
              <a:tabLst/>
            </a:pPr>
            <a:r>
              <a:rPr sz="2900" kern="0" spc="2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年均发生约20次</a:t>
            </a:r>
            <a:r>
              <a:rPr sz="2900" kern="0" spc="210" dirty="0">
                <a:solidFill>
                  <a:srgbClr val="304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山体滑坡，造成</a:t>
            </a:r>
            <a:r>
              <a:rPr sz="2900" b="1" kern="0" spc="210" dirty="0">
                <a:solidFill>
                  <a:srgbClr val="304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150万-300万美元</a:t>
            </a:r>
            <a:r>
              <a:rPr sz="2900" kern="0" spc="2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的直接经济损失，显示出</a:t>
            </a:r>
            <a:endParaRPr sz="2900" dirty="0">
              <a:latin typeface="SimHei"/>
              <a:ea typeface="SimHei"/>
              <a:cs typeface="SimHei"/>
            </a:endParaRPr>
          </a:p>
          <a:p>
            <a:pPr marL="12700" algn="l" rtl="0" eaLnBrk="0">
              <a:lnSpc>
                <a:spcPts val="4775"/>
              </a:lnSpc>
              <a:tabLst/>
            </a:pPr>
            <a:r>
              <a:rPr sz="2900" kern="0" spc="-5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气候暖湿化下的脆弱性</a:t>
            </a:r>
            <a:r>
              <a:rPr sz="2900" kern="0" spc="-6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。</a:t>
            </a:r>
            <a:endParaRPr sz="2900" dirty="0">
              <a:latin typeface="SimHei"/>
              <a:ea typeface="SimHei"/>
              <a:cs typeface="SimHei"/>
            </a:endParaRPr>
          </a:p>
        </p:txBody>
      </p:sp>
      <p:sp>
        <p:nvSpPr>
          <p:cNvPr id="50" name="textbox 50"/>
          <p:cNvSpPr/>
          <p:nvPr/>
        </p:nvSpPr>
        <p:spPr>
          <a:xfrm>
            <a:off x="1546286" y="1837036"/>
            <a:ext cx="17842864" cy="13125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51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6000"/>
              </a:lnSpc>
              <a:tabLst/>
            </a:pPr>
            <a:r>
              <a:rPr sz="8800" b="1" kern="0" spc="-70" dirty="0">
                <a:solidFill>
                  <a:srgbClr val="106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本地生态镜头：环境韧性与气候压力</a:t>
            </a:r>
            <a:endParaRPr sz="8800" dirty="0">
              <a:latin typeface="SimHei"/>
              <a:ea typeface="SimHei"/>
              <a:cs typeface="SimHei"/>
            </a:endParaRPr>
          </a:p>
        </p:txBody>
      </p:sp>
      <p:pic>
        <p:nvPicPr>
          <p:cNvPr id="52" name="picture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447759" y="3302029"/>
            <a:ext cx="29508539" cy="63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32505498" cy="18313400"/>
          </a:xfrm>
          <a:prstGeom prst="rect">
            <a:avLst/>
          </a:prstGeom>
        </p:spPr>
      </p:pic>
      <p:pic>
        <p:nvPicPr>
          <p:cNvPr id="56" name="picture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511157" y="5175183"/>
            <a:ext cx="16884781" cy="10985476"/>
          </a:xfrm>
          <a:prstGeom prst="rect">
            <a:avLst/>
          </a:prstGeom>
        </p:spPr>
      </p:pic>
      <p:sp>
        <p:nvSpPr>
          <p:cNvPr id="58" name="textbox 58"/>
          <p:cNvSpPr/>
          <p:nvPr/>
        </p:nvSpPr>
        <p:spPr>
          <a:xfrm>
            <a:off x="1482993" y="1919630"/>
            <a:ext cx="15707994" cy="29591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51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6000"/>
              </a:lnSpc>
              <a:tabLst/>
            </a:pPr>
            <a:r>
              <a:rPr sz="8800" b="1" kern="0" spc="-20" dirty="0">
                <a:solidFill>
                  <a:srgbClr val="10504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全球责任：成本转嫁与社会不公</a:t>
            </a:r>
            <a:endParaRPr sz="88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70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1590" algn="l" rtl="0" eaLnBrk="0">
              <a:lnSpc>
                <a:spcPct val="96000"/>
              </a:lnSpc>
              <a:tabLst/>
            </a:pPr>
            <a:r>
              <a:rPr sz="3700" b="1" kern="0" spc="8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供应链中的外部性损害</a:t>
            </a:r>
            <a:endParaRPr sz="3700" dirty="0">
              <a:latin typeface="SimHei"/>
              <a:ea typeface="SimHei"/>
              <a:cs typeface="SimHei"/>
            </a:endParaRPr>
          </a:p>
        </p:txBody>
      </p:sp>
      <p:sp>
        <p:nvSpPr>
          <p:cNvPr id="60" name="textbox 60"/>
          <p:cNvSpPr/>
          <p:nvPr/>
        </p:nvSpPr>
        <p:spPr>
          <a:xfrm>
            <a:off x="20389879" y="5096357"/>
            <a:ext cx="5335904" cy="57359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39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9050" algn="l" rtl="0" eaLnBrk="0">
              <a:lnSpc>
                <a:spcPct val="96000"/>
              </a:lnSpc>
              <a:tabLst/>
            </a:pPr>
            <a:r>
              <a:rPr sz="3500" b="1" kern="0" spc="340" dirty="0">
                <a:solidFill>
                  <a:srgbClr val="10504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关键核算数值</a:t>
            </a:r>
            <a:endParaRPr sz="35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4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4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6000"/>
              </a:lnSpc>
              <a:spcBef>
                <a:spcPts val="1051"/>
              </a:spcBef>
              <a:tabLst/>
            </a:pPr>
            <a:r>
              <a:rPr sz="3500" kern="0" spc="-90" dirty="0">
                <a:solidFill>
                  <a:srgbClr val="204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基于</a:t>
            </a:r>
            <a:r>
              <a:rPr sz="3500" b="1" kern="0" spc="-9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CBEI</a:t>
            </a:r>
            <a:r>
              <a:rPr sz="3500" kern="0" spc="-9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的多阶段分</a:t>
            </a:r>
            <a:r>
              <a:rPr sz="3500" kern="0" spc="-10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析：</a:t>
            </a:r>
            <a:endParaRPr sz="35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1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406"/>
              </a:lnSpc>
              <a:spcBef>
                <a:spcPts val="1421"/>
              </a:spcBef>
              <a:tabLst/>
            </a:pPr>
            <a:r>
              <a:rPr sz="4700" kern="0" spc="-40" dirty="0">
                <a:solidFill>
                  <a:srgbClr val="109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62%</a:t>
            </a:r>
            <a:endParaRPr sz="4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746"/>
              </a:spcBef>
              <a:tabLst/>
            </a:pPr>
            <a:r>
              <a:rPr sz="3300" kern="0" spc="-50" dirty="0">
                <a:solidFill>
                  <a:srgbClr val="00103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碳排放发生在生产环节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4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4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6406"/>
              </a:lnSpc>
              <a:spcBef>
                <a:spcPts val="1411"/>
              </a:spcBef>
              <a:tabLst/>
            </a:pPr>
            <a:r>
              <a:rPr sz="4700" kern="0" spc="-50" dirty="0">
                <a:solidFill>
                  <a:srgbClr val="F09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85%</a:t>
            </a:r>
            <a:endParaRPr sz="47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spcBef>
                <a:spcPts val="746"/>
              </a:spcBef>
              <a:tabLst/>
            </a:pPr>
            <a:r>
              <a:rPr sz="3300" kern="0" spc="-8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食物类排放源自上游生产过程</a:t>
            </a:r>
            <a:endParaRPr sz="3300" dirty="0">
              <a:latin typeface="SimHei"/>
              <a:ea typeface="SimHei"/>
              <a:cs typeface="SimHei"/>
            </a:endParaRPr>
          </a:p>
        </p:txBody>
      </p:sp>
      <p:sp>
        <p:nvSpPr>
          <p:cNvPr id="62" name="textbox 62"/>
          <p:cNvSpPr/>
          <p:nvPr/>
        </p:nvSpPr>
        <p:spPr>
          <a:xfrm>
            <a:off x="2229002" y="6320131"/>
            <a:ext cx="6548755" cy="35814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22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83969" algn="l" rtl="0" eaLnBrk="0">
              <a:lnSpc>
                <a:spcPct val="97000"/>
              </a:lnSpc>
              <a:tabLst/>
            </a:pPr>
            <a:r>
              <a:rPr sz="4400" b="1" kern="0" spc="3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纺织业与服装</a:t>
            </a:r>
            <a:endParaRPr sz="44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2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2000"/>
              </a:lnSpc>
              <a:spcBef>
                <a:spcPts val="871"/>
              </a:spcBef>
              <a:tabLst/>
            </a:pPr>
            <a:r>
              <a:rPr sz="2900" kern="0" spc="120" dirty="0">
                <a:solidFill>
                  <a:srgbClr val="204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柬埔寨工人工资不足、营</a:t>
            </a:r>
            <a:r>
              <a:rPr sz="2900" kern="0" spc="110" dirty="0">
                <a:solidFill>
                  <a:srgbClr val="204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养不良；亚洲</a:t>
            </a:r>
            <a:endParaRPr sz="2900" dirty="0">
              <a:latin typeface="SimHei"/>
              <a:ea typeface="SimHei"/>
              <a:cs typeface="SimHei"/>
            </a:endParaRPr>
          </a:p>
          <a:p>
            <a:pPr marL="12700" algn="l" rtl="0" eaLnBrk="0">
              <a:lnSpc>
                <a:spcPct val="85000"/>
              </a:lnSpc>
              <a:spcBef>
                <a:spcPts val="1914"/>
              </a:spcBef>
              <a:tabLst/>
            </a:pPr>
            <a:r>
              <a:rPr sz="2900" kern="0" spc="10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女性员工面临强制加班及性别歧视。波</a:t>
            </a:r>
            <a:endParaRPr sz="2900" dirty="0">
              <a:latin typeface="SimHei"/>
              <a:ea typeface="SimHei"/>
              <a:cs typeface="SimHei"/>
            </a:endParaRPr>
          </a:p>
          <a:p>
            <a:pPr marL="12700" algn="l" rtl="0" eaLnBrk="0">
              <a:lnSpc>
                <a:spcPts val="4261"/>
              </a:lnSpc>
              <a:tabLst/>
            </a:pPr>
            <a:r>
              <a:rPr sz="2900" kern="0" spc="12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特兰的“快时尚”消费转嫁了巨大的社</a:t>
            </a:r>
            <a:endParaRPr sz="29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6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942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6000"/>
              </a:lnSpc>
              <a:tabLst/>
            </a:pPr>
            <a:r>
              <a:rPr sz="2900" kern="0" spc="-250" dirty="0">
                <a:solidFill>
                  <a:srgbClr val="204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会成本。</a:t>
            </a:r>
            <a:endParaRPr sz="2900" dirty="0">
              <a:latin typeface="SimHei"/>
              <a:ea typeface="SimHei"/>
              <a:cs typeface="SimHei"/>
            </a:endParaRPr>
          </a:p>
        </p:txBody>
      </p:sp>
      <p:sp>
        <p:nvSpPr>
          <p:cNvPr id="64" name="textbox 64"/>
          <p:cNvSpPr/>
          <p:nvPr/>
        </p:nvSpPr>
        <p:spPr>
          <a:xfrm>
            <a:off x="11004641" y="12446099"/>
            <a:ext cx="6567169" cy="30340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89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176019" algn="l" rtl="0" eaLnBrk="0">
              <a:lnSpc>
                <a:spcPct val="97000"/>
              </a:lnSpc>
              <a:tabLst/>
            </a:pPr>
            <a:r>
              <a:rPr sz="4400" b="1" kern="0" spc="50" dirty="0">
                <a:solidFill>
                  <a:srgbClr val="204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全球空气污染</a:t>
            </a:r>
            <a:endParaRPr sz="44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5000"/>
              </a:lnSpc>
              <a:spcBef>
                <a:spcPts val="908"/>
              </a:spcBef>
              <a:tabLst/>
            </a:pPr>
            <a:r>
              <a:rPr sz="3000" kern="0" spc="26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中国50%-60%的空气污染与出口产品</a:t>
            </a:r>
            <a:endParaRPr sz="3000" dirty="0">
              <a:latin typeface="SimHei"/>
              <a:ea typeface="SimHei"/>
              <a:cs typeface="SimHei"/>
            </a:endParaRPr>
          </a:p>
          <a:p>
            <a:pPr marL="12700" algn="l" rtl="0" eaLnBrk="0">
              <a:lnSpc>
                <a:spcPct val="133000"/>
              </a:lnSpc>
              <a:spcBef>
                <a:spcPts val="55"/>
              </a:spcBef>
              <a:tabLst/>
            </a:pPr>
            <a:r>
              <a:rPr sz="3000" kern="0" spc="1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和服务相关，其中包括出</a:t>
            </a:r>
            <a:r>
              <a:rPr sz="3000" kern="0" spc="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口至波特兰等</a:t>
            </a:r>
            <a:r>
              <a:rPr sz="3000" kern="0" spc="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000" kern="0" spc="1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美国城市的隐含排放</a:t>
            </a:r>
            <a:r>
              <a:rPr sz="3000" kern="0" spc="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。</a:t>
            </a:r>
            <a:endParaRPr sz="3000" dirty="0">
              <a:latin typeface="SimHei"/>
              <a:ea typeface="SimHei"/>
              <a:cs typeface="SimHei"/>
            </a:endParaRPr>
          </a:p>
        </p:txBody>
      </p:sp>
      <p:sp>
        <p:nvSpPr>
          <p:cNvPr id="66" name="textbox 66"/>
          <p:cNvSpPr/>
          <p:nvPr/>
        </p:nvSpPr>
        <p:spPr>
          <a:xfrm>
            <a:off x="2229002" y="12473251"/>
            <a:ext cx="6534150" cy="29629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22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163319" algn="l" rtl="0" eaLnBrk="0">
              <a:lnSpc>
                <a:spcPct val="97000"/>
              </a:lnSpc>
              <a:tabLst/>
            </a:pPr>
            <a:r>
              <a:rPr sz="4400" b="1" kern="0" spc="5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渔业与食品</a:t>
            </a:r>
            <a:endParaRPr sz="44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2000"/>
              </a:lnSpc>
              <a:spcBef>
                <a:spcPts val="876"/>
              </a:spcBef>
              <a:tabLst/>
            </a:pPr>
            <a:r>
              <a:rPr sz="2900" kern="0" spc="110" dirty="0">
                <a:solidFill>
                  <a:srgbClr val="204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泰国渔业中存在的现代奴隶制；牛肉生</a:t>
            </a:r>
            <a:endParaRPr sz="2900" dirty="0">
              <a:latin typeface="SimHei"/>
              <a:ea typeface="SimHei"/>
              <a:cs typeface="SimHei"/>
            </a:endParaRPr>
          </a:p>
          <a:p>
            <a:pPr marL="12700" algn="l" rtl="0" eaLnBrk="0">
              <a:lnSpc>
                <a:spcPct val="137000"/>
              </a:lnSpc>
              <a:spcBef>
                <a:spcPts val="238"/>
              </a:spcBef>
              <a:tabLst/>
            </a:pPr>
            <a:r>
              <a:rPr sz="2900" kern="0" spc="11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产导致的全球土地过度转化和水资源压</a:t>
            </a:r>
            <a:r>
              <a:rPr sz="2900" kern="0" spc="6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2900" kern="0" spc="3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力转移。</a:t>
            </a:r>
            <a:endParaRPr sz="2900" dirty="0">
              <a:latin typeface="SimHei"/>
              <a:ea typeface="SimHei"/>
              <a:cs typeface="SimHei"/>
            </a:endParaRPr>
          </a:p>
        </p:txBody>
      </p:sp>
      <p:sp>
        <p:nvSpPr>
          <p:cNvPr id="68" name="textbox 68"/>
          <p:cNvSpPr/>
          <p:nvPr/>
        </p:nvSpPr>
        <p:spPr>
          <a:xfrm>
            <a:off x="11004640" y="6343709"/>
            <a:ext cx="6528434" cy="29330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90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826769" algn="l" rtl="0" eaLnBrk="0">
              <a:lnSpc>
                <a:spcPct val="97000"/>
              </a:lnSpc>
              <a:tabLst/>
            </a:pPr>
            <a:r>
              <a:rPr sz="4400" b="1" kern="0" spc="5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电子产品与矿产</a:t>
            </a:r>
            <a:endParaRPr sz="44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2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5000"/>
              </a:lnSpc>
              <a:spcBef>
                <a:spcPts val="878"/>
              </a:spcBef>
              <a:tabLst/>
            </a:pPr>
            <a:r>
              <a:rPr sz="2900" kern="0" spc="5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刚果(金)童工从事</a:t>
            </a:r>
            <a:r>
              <a:rPr sz="2900" kern="0" spc="4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钴矿开采；</a:t>
            </a:r>
            <a:r>
              <a:rPr sz="2900" kern="0" spc="40" dirty="0">
                <a:solidFill>
                  <a:srgbClr val="204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阿根廷锂</a:t>
            </a:r>
            <a:endParaRPr sz="2900" dirty="0">
              <a:latin typeface="SimHei"/>
              <a:ea typeface="SimHei"/>
              <a:cs typeface="SimHei"/>
            </a:endParaRPr>
          </a:p>
          <a:p>
            <a:pPr marL="12700" algn="l" rtl="0" eaLnBrk="0">
              <a:lnSpc>
                <a:spcPct val="138000"/>
              </a:lnSpc>
              <a:spcBef>
                <a:spcPts val="23"/>
              </a:spcBef>
              <a:tabLst/>
            </a:pPr>
            <a:r>
              <a:rPr sz="2900" kern="0" spc="11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矿开采破坏原住民土地。高消费电子产</a:t>
            </a:r>
            <a:r>
              <a:rPr sz="2900" kern="0" spc="1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2900" kern="0" spc="70" dirty="0">
                <a:solidFill>
                  <a:srgbClr val="304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品背后是严重的劳工人权损害。</a:t>
            </a:r>
            <a:endParaRPr sz="2900" dirty="0">
              <a:latin typeface="SimHei"/>
              <a:ea typeface="SimHei"/>
              <a:cs typeface="SimHe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415897" y="6197620"/>
            <a:ext cx="29603802" cy="3803693"/>
          </a:xfrm>
          <a:prstGeom prst="rect">
            <a:avLst/>
          </a:prstGeom>
        </p:spPr>
      </p:pic>
      <p:sp>
        <p:nvSpPr>
          <p:cNvPr id="72" name="textbox 72"/>
          <p:cNvSpPr/>
          <p:nvPr/>
        </p:nvSpPr>
        <p:spPr>
          <a:xfrm>
            <a:off x="1466921" y="4277830"/>
            <a:ext cx="13442314" cy="52235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9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9050" algn="l" rtl="0" eaLnBrk="0">
              <a:lnSpc>
                <a:spcPct val="96000"/>
              </a:lnSpc>
              <a:tabLst/>
            </a:pPr>
            <a:r>
              <a:rPr sz="3700" b="1" kern="0" spc="80" dirty="0">
                <a:solidFill>
                  <a:srgbClr val="10504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核心借鉴经验</a:t>
            </a:r>
            <a:endParaRPr sz="3700" dirty="0">
              <a:latin typeface="SimHei"/>
              <a:ea typeface="SimHei"/>
              <a:cs typeface="SimHei"/>
            </a:endParaRPr>
          </a:p>
          <a:p>
            <a:pPr marL="12700" algn="l" rtl="0" eaLnBrk="0">
              <a:lnSpc>
                <a:spcPct val="97000"/>
              </a:lnSpc>
              <a:spcBef>
                <a:spcPts val="1579"/>
              </a:spcBef>
              <a:tabLst/>
            </a:pPr>
            <a:r>
              <a:rPr sz="3300" kern="0" spc="-200" dirty="0">
                <a:solidFill>
                  <a:srgbClr val="109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√</a:t>
            </a:r>
            <a:r>
              <a:rPr sz="3300" kern="0" spc="770" dirty="0">
                <a:solidFill>
                  <a:srgbClr val="109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300" b="1" kern="0" spc="-20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指标多元化：</a:t>
            </a:r>
            <a:r>
              <a:rPr sz="3300" kern="0" spc="-20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以“四镜头</a:t>
            </a:r>
            <a:r>
              <a:rPr sz="3300" kern="0" spc="-2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”替代单一</a:t>
            </a:r>
            <a:r>
              <a:rPr sz="3300" kern="0" spc="-2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GDP</a:t>
            </a:r>
            <a:r>
              <a:rPr sz="3300" kern="0" spc="-2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评价体系。</a:t>
            </a:r>
            <a:endParaRPr sz="3300" dirty="0">
              <a:latin typeface="SimHei"/>
              <a:ea typeface="SimHei"/>
              <a:cs typeface="SimHei"/>
            </a:endParaRPr>
          </a:p>
          <a:p>
            <a:pPr marL="12700" algn="l" rtl="0" eaLnBrk="0">
              <a:lnSpc>
                <a:spcPct val="97000"/>
              </a:lnSpc>
              <a:spcBef>
                <a:spcPts val="1910"/>
              </a:spcBef>
              <a:tabLst/>
            </a:pPr>
            <a:r>
              <a:rPr sz="3300" kern="0" spc="-180" dirty="0">
                <a:solidFill>
                  <a:srgbClr val="109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√</a:t>
            </a:r>
            <a:r>
              <a:rPr sz="3300" kern="0" spc="770" dirty="0">
                <a:solidFill>
                  <a:srgbClr val="109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300" b="1" kern="0" spc="-18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全生命周期治理：</a:t>
            </a:r>
            <a:r>
              <a:rPr sz="3300" kern="0" spc="-180" dirty="0">
                <a:solidFill>
                  <a:srgbClr val="10304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建立“</a:t>
            </a:r>
            <a:r>
              <a:rPr sz="3300" kern="0" spc="-18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生产+消费”</a:t>
            </a:r>
            <a:r>
              <a:rPr sz="3300" kern="0" spc="-180" dirty="0">
                <a:solidFill>
                  <a:srgbClr val="10304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双重碳核算体系</a:t>
            </a:r>
            <a:r>
              <a:rPr sz="3300" kern="0" spc="-190" dirty="0">
                <a:solidFill>
                  <a:srgbClr val="10304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。</a:t>
            </a:r>
            <a:endParaRPr sz="3300" dirty="0">
              <a:latin typeface="SimHei"/>
              <a:ea typeface="SimHei"/>
              <a:cs typeface="SimHei"/>
            </a:endParaRPr>
          </a:p>
          <a:p>
            <a:pPr marL="12700" algn="l" rtl="0" eaLnBrk="0">
              <a:lnSpc>
                <a:spcPct val="97000"/>
              </a:lnSpc>
              <a:spcBef>
                <a:spcPts val="1996"/>
              </a:spcBef>
              <a:tabLst/>
            </a:pPr>
            <a:r>
              <a:rPr sz="3300" kern="0" spc="-200" dirty="0">
                <a:solidFill>
                  <a:srgbClr val="109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√</a:t>
            </a:r>
            <a:r>
              <a:rPr sz="3300" kern="0" spc="770" dirty="0">
                <a:solidFill>
                  <a:srgbClr val="109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300" b="1" kern="0" spc="-20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分类分层施策：</a:t>
            </a:r>
            <a:r>
              <a:rPr sz="3300" kern="0" spc="-20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识别“短缺”</a:t>
            </a:r>
            <a:r>
              <a:rPr sz="3300" kern="0" spc="-2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与“过载”群体差异。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6000"/>
              </a:lnSpc>
              <a:spcBef>
                <a:spcPts val="994"/>
              </a:spcBef>
              <a:tabLst/>
            </a:pPr>
            <a:r>
              <a:rPr sz="3300" b="1" kern="0" spc="-2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本土化调整：</a:t>
            </a:r>
            <a:r>
              <a:rPr sz="3300" kern="0" spc="-97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300" kern="0" spc="-2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中国作为“世界工厂”,需更侧重生产环节的清洁化与</a:t>
            </a:r>
            <a:r>
              <a:rPr sz="3300" kern="0" spc="-3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公</a:t>
            </a:r>
            <a:endParaRPr sz="3300" dirty="0">
              <a:latin typeface="SimHei"/>
              <a:ea typeface="SimHei"/>
              <a:cs typeface="SimHei"/>
            </a:endParaRPr>
          </a:p>
          <a:p>
            <a:pPr marL="622300" algn="l" rtl="0" eaLnBrk="0">
              <a:lnSpc>
                <a:spcPts val="4924"/>
              </a:lnSpc>
              <a:tabLst/>
            </a:pPr>
            <a:r>
              <a:rPr sz="3300" kern="0" spc="-30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共服务均等化。</a:t>
            </a:r>
            <a:endParaRPr sz="3300" dirty="0">
              <a:latin typeface="SimHei"/>
              <a:ea typeface="SimHei"/>
              <a:cs typeface="SimHei"/>
            </a:endParaRPr>
          </a:p>
        </p:txBody>
      </p:sp>
      <p:sp>
        <p:nvSpPr>
          <p:cNvPr id="74" name="textbox 74"/>
          <p:cNvSpPr/>
          <p:nvPr/>
        </p:nvSpPr>
        <p:spPr>
          <a:xfrm>
            <a:off x="16866122" y="4290649"/>
            <a:ext cx="12404725" cy="5273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99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6000"/>
              </a:lnSpc>
              <a:tabLst/>
            </a:pPr>
            <a:r>
              <a:rPr sz="3700" b="1" kern="0" spc="90" dirty="0">
                <a:solidFill>
                  <a:srgbClr val="10504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具体的本土化建议</a:t>
            </a:r>
            <a:endParaRPr sz="37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2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79729" algn="l" rtl="0" eaLnBrk="0">
              <a:lnSpc>
                <a:spcPct val="93000"/>
              </a:lnSpc>
              <a:spcBef>
                <a:spcPts val="993"/>
              </a:spcBef>
              <a:tabLst/>
            </a:pPr>
            <a:r>
              <a:rPr sz="3300" b="1" kern="0" spc="-13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核算适配</a:t>
            </a:r>
            <a:r>
              <a:rPr sz="3300" kern="0" spc="-13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    </a:t>
            </a:r>
            <a:r>
              <a:rPr sz="3300" kern="0" spc="-13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结合制造业优势，建立生产端与消</a:t>
            </a:r>
            <a:r>
              <a:rPr sz="3300" kern="0" spc="-14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费端耦合核算。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79729" algn="l" rtl="0" eaLnBrk="0">
              <a:lnSpc>
                <a:spcPct val="96000"/>
              </a:lnSpc>
              <a:spcBef>
                <a:spcPts val="995"/>
              </a:spcBef>
              <a:tabLst/>
            </a:pPr>
            <a:r>
              <a:rPr sz="3300" b="1" kern="0" spc="-14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社会底线</a:t>
            </a:r>
            <a:r>
              <a:rPr sz="3300" kern="0" spc="-14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    </a:t>
            </a:r>
            <a:r>
              <a:rPr sz="3300" kern="0" spc="-14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侧重随迁子女教育、新市民租房、社区养老保障。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2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79729" algn="l" rtl="0" eaLnBrk="0">
              <a:lnSpc>
                <a:spcPct val="97000"/>
              </a:lnSpc>
              <a:spcBef>
                <a:spcPts val="992"/>
              </a:spcBef>
              <a:tabLst/>
            </a:pPr>
            <a:r>
              <a:rPr sz="3300" b="1" kern="0" spc="-140" dirty="0">
                <a:solidFill>
                  <a:srgbClr val="10304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治理结构</a:t>
            </a:r>
            <a:r>
              <a:rPr sz="3300" kern="0" spc="-140" dirty="0">
                <a:solidFill>
                  <a:srgbClr val="10304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    </a:t>
            </a:r>
            <a:r>
              <a:rPr sz="3300" kern="0" spc="-14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强化政府、工业园区、企业间的纵向协同</a:t>
            </a:r>
            <a:r>
              <a:rPr sz="3300" kern="0" spc="-15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治理。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2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marL="379729" algn="l" rtl="0" eaLnBrk="0">
              <a:lnSpc>
                <a:spcPct val="93000"/>
              </a:lnSpc>
              <a:spcBef>
                <a:spcPts val="1"/>
              </a:spcBef>
              <a:tabLst/>
            </a:pPr>
            <a:r>
              <a:rPr sz="3300" b="1" kern="0" spc="-13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发展目标</a:t>
            </a:r>
            <a:r>
              <a:rPr sz="3300" kern="0" spc="-13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    </a:t>
            </a:r>
            <a:r>
              <a:rPr sz="3300" kern="0" spc="-13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服务于高</a:t>
            </a:r>
            <a:r>
              <a:rPr sz="3300" kern="0" spc="-14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质量发展，重点约束低效产能与过度浪费。</a:t>
            </a:r>
            <a:endParaRPr sz="3300" dirty="0">
              <a:latin typeface="SimHei"/>
              <a:ea typeface="SimHei"/>
              <a:cs typeface="SimHei"/>
            </a:endParaRPr>
          </a:p>
        </p:txBody>
      </p:sp>
      <p:sp>
        <p:nvSpPr>
          <p:cNvPr id="76" name="textbox 76"/>
          <p:cNvSpPr/>
          <p:nvPr/>
        </p:nvSpPr>
        <p:spPr>
          <a:xfrm>
            <a:off x="1482834" y="1797212"/>
            <a:ext cx="16675100" cy="13169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6000"/>
              </a:lnSpc>
              <a:tabLst/>
            </a:pPr>
            <a:r>
              <a:rPr sz="8800" b="1" kern="0" spc="-100" dirty="0">
                <a:solidFill>
                  <a:srgbClr val="10504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启示与本土化：中国城市转型路径</a:t>
            </a:r>
            <a:endParaRPr sz="8800" dirty="0">
              <a:latin typeface="SimHei"/>
              <a:ea typeface="SimHei"/>
              <a:cs typeface="SimHe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box 78"/>
          <p:cNvSpPr/>
          <p:nvPr/>
        </p:nvSpPr>
        <p:spPr>
          <a:xfrm>
            <a:off x="952581" y="4250604"/>
            <a:ext cx="29869128" cy="85623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4765" algn="l" rtl="0" eaLnBrk="0">
              <a:lnSpc>
                <a:spcPts val="4566"/>
              </a:lnSpc>
              <a:tabLst/>
            </a:pPr>
            <a:r>
              <a:rPr sz="3300" kern="0" spc="2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·[1]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City</a:t>
            </a:r>
            <a:r>
              <a:rPr sz="3300" kern="0" spc="84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of</a:t>
            </a:r>
            <a:r>
              <a:rPr sz="3300" kern="0" spc="87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Portland</a:t>
            </a:r>
            <a:r>
              <a:rPr sz="3300" kern="0" spc="2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Bureau</a:t>
            </a:r>
            <a:r>
              <a:rPr sz="3300" kern="0" spc="85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of</a:t>
            </a:r>
            <a:r>
              <a:rPr sz="3300" kern="0" spc="2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Planning</a:t>
            </a:r>
            <a:r>
              <a:rPr sz="3300" kern="0" spc="86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and</a:t>
            </a:r>
            <a:r>
              <a:rPr sz="3300" kern="0" spc="88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Sustainability</a:t>
            </a:r>
            <a:r>
              <a:rPr sz="3300" kern="0" spc="2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.(2021).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Sustainable</a:t>
            </a:r>
            <a:r>
              <a:rPr sz="3300" kern="0" spc="2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Consumption</a:t>
            </a:r>
            <a:r>
              <a:rPr sz="3300" kern="0" spc="86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and</a:t>
            </a:r>
            <a:r>
              <a:rPr sz="3300" kern="0" spc="2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Production</a:t>
            </a:r>
            <a:r>
              <a:rPr sz="3300" kern="0" spc="2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Report</a:t>
            </a:r>
            <a:r>
              <a:rPr sz="3300" kern="0" spc="2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and</a:t>
            </a:r>
            <a:r>
              <a:rPr sz="3300" kern="0" spc="81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Two</a:t>
            </a:r>
            <a:r>
              <a:rPr sz="3300" kern="0" spc="2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-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year</a:t>
            </a:r>
            <a:r>
              <a:rPr sz="3300" kern="0" spc="73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Workplan</a:t>
            </a:r>
            <a:r>
              <a:rPr sz="3300" kern="0" spc="2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Portland</a:t>
            </a:r>
            <a:r>
              <a:rPr sz="3300" kern="0" spc="2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,</a:t>
            </a:r>
            <a:r>
              <a:rPr sz="3300" kern="0" spc="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OR</a:t>
            </a:r>
            <a:r>
              <a:rPr sz="3300" kern="0" spc="10" dirty="0">
                <a:solidFill>
                  <a:srgbClr val="40507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endParaRPr sz="33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4566"/>
              </a:lnSpc>
              <a:spcBef>
                <a:spcPts val="999"/>
              </a:spcBef>
              <a:tabLst/>
            </a:pPr>
            <a:r>
              <a:rPr sz="3300" kern="0" spc="1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·[2]</a:t>
            </a:r>
            <a:r>
              <a:rPr sz="3300" kern="0" spc="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Raworth</a:t>
            </a:r>
            <a:r>
              <a:rPr sz="3300" kern="0" spc="1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,K.(2017).</a:t>
            </a:r>
            <a:r>
              <a:rPr sz="3300" kern="0" spc="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Doughnut</a:t>
            </a:r>
            <a:r>
              <a:rPr sz="3300" kern="0" spc="83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Economics</a:t>
            </a:r>
            <a:r>
              <a:rPr sz="3300" kern="0" spc="1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:</a:t>
            </a:r>
            <a:r>
              <a:rPr sz="3300" kern="0" spc="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Seven</a:t>
            </a:r>
            <a:r>
              <a:rPr sz="3300" kern="0" spc="61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Ways</a:t>
            </a:r>
            <a:r>
              <a:rPr sz="3300" kern="0" spc="63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to</a:t>
            </a:r>
            <a:r>
              <a:rPr sz="3300" kern="0" spc="64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Think</a:t>
            </a:r>
            <a:r>
              <a:rPr sz="3300" kern="0" spc="81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Like</a:t>
            </a:r>
            <a:r>
              <a:rPr sz="3300" kern="0" spc="69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a</a:t>
            </a:r>
            <a:r>
              <a:rPr sz="3300" kern="0" spc="67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1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21</a:t>
            </a:r>
            <a:r>
              <a:rPr sz="3300" kern="0" spc="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st-Century</a:t>
            </a:r>
            <a:r>
              <a:rPr sz="3300" kern="0" spc="83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Economist.Random</a:t>
            </a:r>
            <a:r>
              <a:rPr sz="3300" kern="0" spc="83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House</a:t>
            </a:r>
            <a:r>
              <a:rPr sz="3300" kern="0" spc="82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Business</a:t>
            </a:r>
            <a:r>
              <a:rPr sz="3300" kern="0" spc="81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3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Books.</a:t>
            </a:r>
            <a:endParaRPr sz="33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3815" algn="l" rtl="0" eaLnBrk="0">
              <a:lnSpc>
                <a:spcPts val="4566"/>
              </a:lnSpc>
              <a:spcBef>
                <a:spcPts val="991"/>
              </a:spcBef>
              <a:tabLst/>
            </a:pPr>
            <a:r>
              <a:rPr sz="3300" kern="0" spc="3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·[3]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Oregon</a:t>
            </a:r>
            <a:r>
              <a:rPr sz="3300" kern="0" spc="89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Department</a:t>
            </a:r>
            <a:r>
              <a:rPr sz="3300" kern="0" spc="70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of</a:t>
            </a:r>
            <a:r>
              <a:rPr sz="3300" kern="0" spc="74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Environmental</a:t>
            </a:r>
            <a:r>
              <a:rPr sz="3300" kern="0" spc="73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Quality</a:t>
            </a:r>
            <a:r>
              <a:rPr sz="3300" kern="0" spc="3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.(2018).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Oregon</a:t>
            </a:r>
            <a:r>
              <a:rPr sz="3300" kern="0" spc="3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’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s</a:t>
            </a:r>
            <a:r>
              <a:rPr sz="3300" kern="0" spc="77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Greenhouse</a:t>
            </a:r>
            <a:r>
              <a:rPr sz="3300" kern="0" spc="77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Gas</a:t>
            </a:r>
            <a:r>
              <a:rPr sz="3300" kern="0" spc="86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Emissions</a:t>
            </a:r>
            <a:r>
              <a:rPr sz="3300" kern="0" spc="65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through</a:t>
            </a:r>
            <a:r>
              <a:rPr sz="3300" kern="0" spc="69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3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2015: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An</a:t>
            </a:r>
            <a:r>
              <a:rPr sz="3300" kern="0" spc="71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assessment</a:t>
            </a:r>
            <a:r>
              <a:rPr sz="3300" kern="0" spc="70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of</a:t>
            </a:r>
            <a:r>
              <a:rPr sz="3300" kern="0" spc="58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sector</a:t>
            </a:r>
            <a:r>
              <a:rPr sz="3300" kern="0" spc="3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-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based</a:t>
            </a:r>
            <a:r>
              <a:rPr sz="3300" kern="0" spc="71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and</a:t>
            </a:r>
            <a:endParaRPr sz="3300" dirty="0">
              <a:latin typeface="Arial"/>
              <a:ea typeface="Arial"/>
              <a:cs typeface="Arial"/>
            </a:endParaRPr>
          </a:p>
          <a:p>
            <a:pPr marL="1085850" algn="l" rtl="0" eaLnBrk="0">
              <a:lnSpc>
                <a:spcPts val="4425"/>
              </a:lnSpc>
              <a:spcBef>
                <a:spcPts val="1361"/>
              </a:spcBef>
              <a:tabLst/>
            </a:pPr>
            <a:r>
              <a:rPr sz="3300" i="1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consumption</a:t>
            </a:r>
            <a:r>
              <a:rPr sz="3300" i="1" kern="0" spc="13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-</a:t>
            </a:r>
            <a:r>
              <a:rPr sz="3300" i="1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based</a:t>
            </a:r>
            <a:r>
              <a:rPr sz="3300" i="1" kern="0" spc="13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i="1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emissions</a:t>
            </a:r>
            <a:r>
              <a:rPr sz="3300" i="1" kern="0" spc="13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endParaRPr sz="33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4765" algn="l" rtl="0" eaLnBrk="0">
              <a:lnSpc>
                <a:spcPts val="4566"/>
              </a:lnSpc>
              <a:spcBef>
                <a:spcPts val="992"/>
              </a:spcBef>
              <a:tabLst/>
            </a:pPr>
            <a:r>
              <a:rPr sz="3300" kern="0" spc="1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·[4]C40 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Cities</a:t>
            </a:r>
            <a:r>
              <a:rPr sz="3300" kern="0" spc="1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&amp;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Circle</a:t>
            </a:r>
            <a:r>
              <a:rPr sz="3300" kern="0" spc="1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Economy</a:t>
            </a:r>
            <a:r>
              <a:rPr sz="3300" kern="0" spc="1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.(2020).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The</a:t>
            </a:r>
            <a:r>
              <a:rPr sz="3300" kern="0" spc="1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Thriving</a:t>
            </a:r>
            <a:r>
              <a:rPr sz="3300" kern="0" spc="1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Cities</a:t>
            </a:r>
            <a:r>
              <a:rPr sz="3300" kern="0" spc="1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Initiative</a:t>
            </a:r>
            <a:r>
              <a:rPr sz="3300" kern="0" spc="1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: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Portland</a:t>
            </a:r>
            <a:r>
              <a:rPr sz="3300" kern="0" spc="1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City</a:t>
            </a:r>
            <a:r>
              <a:rPr sz="3300" kern="0" spc="1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Portrait</a:t>
            </a:r>
            <a:r>
              <a:rPr sz="3300" kern="0" spc="1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endParaRPr sz="33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7465" algn="l" rtl="0" eaLnBrk="0">
              <a:lnSpc>
                <a:spcPts val="4566"/>
              </a:lnSpc>
              <a:spcBef>
                <a:spcPts val="992"/>
              </a:spcBef>
              <a:tabLst/>
            </a:pPr>
            <a:r>
              <a:rPr sz="3300" kern="0" spc="5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·[5]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IPCC</a:t>
            </a:r>
            <a:r>
              <a:rPr sz="3300" kern="0" spc="5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.(2018).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Global</a:t>
            </a:r>
            <a:r>
              <a:rPr sz="3300" kern="0" spc="5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Warming</a:t>
            </a:r>
            <a:r>
              <a:rPr sz="3300" kern="0" spc="5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of</a:t>
            </a:r>
            <a:r>
              <a:rPr sz="3300" kern="0" spc="25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5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1.5</a:t>
            </a:r>
            <a:r>
              <a:rPr sz="3300" kern="0" spc="50" dirty="0">
                <a:solidFill>
                  <a:srgbClr val="40506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℃</a:t>
            </a:r>
            <a:r>
              <a:rPr sz="3300" kern="0" spc="5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: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Special</a:t>
            </a:r>
            <a:r>
              <a:rPr sz="3300" kern="0" spc="23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Report</a:t>
            </a:r>
            <a:r>
              <a:rPr sz="3300" kern="0" spc="5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World</a:t>
            </a:r>
            <a:r>
              <a:rPr sz="3300" kern="0" spc="22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Meteorological</a:t>
            </a:r>
            <a:r>
              <a:rPr sz="3300" kern="0" spc="5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Organization</a:t>
            </a:r>
            <a:r>
              <a:rPr sz="3300" kern="0" spc="5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,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Geneva</a:t>
            </a:r>
            <a:r>
              <a:rPr sz="3300" kern="0" spc="5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endParaRPr sz="33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7465" algn="l" rtl="0" eaLnBrk="0">
              <a:lnSpc>
                <a:spcPts val="4566"/>
              </a:lnSpc>
              <a:spcBef>
                <a:spcPts val="996"/>
              </a:spcBef>
              <a:tabLst/>
            </a:pPr>
            <a:r>
              <a:rPr sz="3300" kern="0" spc="8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·[6]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Jackson</a:t>
            </a:r>
            <a:r>
              <a:rPr sz="3300" kern="0" spc="8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,T.(2017)</a:t>
            </a:r>
            <a:r>
              <a:rPr sz="3300" kern="0" spc="7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Prosperity</a:t>
            </a:r>
            <a:r>
              <a:rPr sz="3300" kern="0" spc="26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Without</a:t>
            </a:r>
            <a:r>
              <a:rPr sz="3300" kern="0" spc="34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Growth</a:t>
            </a:r>
            <a:r>
              <a:rPr sz="3300" kern="0" spc="7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: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Foundations</a:t>
            </a:r>
            <a:r>
              <a:rPr sz="3300" kern="0" spc="27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for</a:t>
            </a:r>
            <a:r>
              <a:rPr sz="3300" kern="0" spc="26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the</a:t>
            </a:r>
            <a:r>
              <a:rPr sz="3300" kern="0" spc="38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Economy</a:t>
            </a:r>
            <a:r>
              <a:rPr sz="3300" kern="0" spc="31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of</a:t>
            </a:r>
            <a:r>
              <a:rPr sz="3300" kern="0" spc="7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Tomorrow</a:t>
            </a:r>
            <a:r>
              <a:rPr sz="3300" kern="0" spc="7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r>
              <a:rPr sz="3300" kern="0" spc="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Routledge</a:t>
            </a:r>
            <a:r>
              <a:rPr sz="3300" kern="0" spc="70" dirty="0">
                <a:solidFill>
                  <a:srgbClr val="404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endParaRPr sz="33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7465" algn="l" rtl="0" eaLnBrk="0">
              <a:lnSpc>
                <a:spcPts val="4566"/>
              </a:lnSpc>
              <a:spcBef>
                <a:spcPts val="992"/>
              </a:spcBef>
              <a:tabLst/>
            </a:pPr>
            <a:r>
              <a:rPr sz="3300" kern="0" spc="1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·[7]</a:t>
            </a:r>
            <a:r>
              <a:rPr sz="3300" kern="0" spc="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Multnomah</a:t>
            </a:r>
            <a:r>
              <a:rPr sz="3300" kern="0" spc="1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County</a:t>
            </a:r>
            <a:r>
              <a:rPr sz="3300" kern="0" spc="1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Department</a:t>
            </a:r>
            <a:r>
              <a:rPr sz="3300" kern="0" spc="1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of</a:t>
            </a:r>
            <a:r>
              <a:rPr sz="3300" kern="0" spc="1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County</a:t>
            </a:r>
            <a:r>
              <a:rPr sz="3300" kern="0" spc="1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Human</a:t>
            </a:r>
            <a:r>
              <a:rPr sz="3300" kern="0" spc="1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Services</a:t>
            </a:r>
            <a:r>
              <a:rPr sz="3300" kern="0" spc="1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.(2019).</a:t>
            </a:r>
            <a:r>
              <a:rPr sz="3300" kern="0" spc="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Poverty</a:t>
            </a:r>
            <a:r>
              <a:rPr sz="3300" kern="0" spc="1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in</a:t>
            </a:r>
            <a:r>
              <a:rPr sz="3300" kern="0" spc="1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Multnomah</a:t>
            </a:r>
            <a:r>
              <a:rPr sz="3300" kern="0" spc="1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County</a:t>
            </a:r>
            <a:r>
              <a:rPr sz="3300" kern="0" spc="1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</a:t>
            </a:r>
            <a:r>
              <a:rPr sz="3300" kern="0" spc="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Report</a:t>
            </a:r>
            <a:r>
              <a:rPr sz="3300" kern="0" spc="10" dirty="0">
                <a:solidFill>
                  <a:srgbClr val="40405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endParaRPr sz="33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marL="37465" algn="l" rtl="0" eaLnBrk="0">
              <a:lnSpc>
                <a:spcPts val="4566"/>
              </a:lnSpc>
              <a:spcBef>
                <a:spcPts val="3"/>
              </a:spcBef>
              <a:tabLst/>
            </a:pPr>
            <a:r>
              <a:rPr sz="3300" kern="0" spc="2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·[8]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Trucost</a:t>
            </a:r>
            <a:r>
              <a:rPr sz="3300" kern="0" spc="2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.(2016).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City</a:t>
            </a:r>
            <a:r>
              <a:rPr sz="3300" kern="0" spc="84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of</a:t>
            </a:r>
            <a:r>
              <a:rPr sz="3300" kern="0" spc="81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Portland</a:t>
            </a:r>
            <a:r>
              <a:rPr sz="3300" kern="0" spc="83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Sustainable</a:t>
            </a:r>
            <a:r>
              <a:rPr sz="3300" kern="0" spc="83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Supply</a:t>
            </a:r>
            <a:r>
              <a:rPr sz="3300" kern="0" spc="84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Chain</a:t>
            </a:r>
            <a:r>
              <a:rPr sz="3300" kern="0" spc="67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Analysis</a:t>
            </a:r>
            <a:r>
              <a:rPr sz="3300" kern="0" spc="2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Prepared</a:t>
            </a:r>
            <a:r>
              <a:rPr sz="3300" kern="0" spc="71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for</a:t>
            </a:r>
            <a:r>
              <a:rPr sz="3300" kern="0" spc="79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City</a:t>
            </a:r>
            <a:r>
              <a:rPr sz="3300" kern="0" spc="79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of</a:t>
            </a:r>
            <a:r>
              <a:rPr sz="3300" kern="0" spc="81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kern="0" spc="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Portland</a:t>
            </a:r>
            <a:r>
              <a:rPr sz="3300" kern="0" spc="20" dirty="0">
                <a:solidFill>
                  <a:srgbClr val="40506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endParaRPr sz="3300" dirty="0">
              <a:latin typeface="Arial"/>
              <a:ea typeface="Arial"/>
              <a:cs typeface="Arial"/>
            </a:endParaRPr>
          </a:p>
        </p:txBody>
      </p:sp>
      <p:sp>
        <p:nvSpPr>
          <p:cNvPr id="80" name="textbox 80"/>
          <p:cNvSpPr/>
          <p:nvPr/>
        </p:nvSpPr>
        <p:spPr>
          <a:xfrm>
            <a:off x="10915557" y="15496438"/>
            <a:ext cx="10612755" cy="13576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6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691764" algn="l" rtl="0" eaLnBrk="0">
              <a:lnSpc>
                <a:spcPct val="93000"/>
              </a:lnSpc>
              <a:tabLst/>
            </a:pPr>
            <a:r>
              <a:rPr sz="3300" b="1" kern="0" spc="-110" dirty="0">
                <a:solidFill>
                  <a:srgbClr val="106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感谢您的聆听，欢迎提问探讨</a:t>
            </a:r>
            <a:endParaRPr sz="3300" dirty="0">
              <a:latin typeface="SimHei"/>
              <a:ea typeface="SimHei"/>
              <a:cs typeface="SimHei"/>
            </a:endParaRPr>
          </a:p>
          <a:p>
            <a:pPr algn="l" rtl="0" eaLnBrk="0">
              <a:lnSpc>
                <a:spcPct val="12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spcBef>
                <a:spcPts val="2"/>
              </a:spcBef>
              <a:tabLst/>
            </a:pPr>
            <a:r>
              <a:rPr sz="2700" kern="0" spc="130" dirty="0">
                <a:solidFill>
                  <a:srgbClr val="304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报告整理：康正阳|案</a:t>
            </a:r>
            <a:r>
              <a:rPr sz="2700" kern="0" spc="120" dirty="0">
                <a:solidFill>
                  <a:srgbClr val="30406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例数据版权归波特兰政府及相关研究机构所有</a:t>
            </a:r>
            <a:endParaRPr sz="2700" dirty="0">
              <a:latin typeface="SimHei"/>
              <a:ea typeface="SimHei"/>
              <a:cs typeface="SimHei"/>
            </a:endParaRPr>
          </a:p>
        </p:txBody>
      </p:sp>
      <p:sp>
        <p:nvSpPr>
          <p:cNvPr id="82" name="textbox 82"/>
          <p:cNvSpPr/>
          <p:nvPr/>
        </p:nvSpPr>
        <p:spPr>
          <a:xfrm>
            <a:off x="1546270" y="1811763"/>
            <a:ext cx="10021569" cy="13125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51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6000"/>
              </a:lnSpc>
              <a:tabLst/>
            </a:pPr>
            <a:r>
              <a:rPr sz="8800" b="1" kern="0" spc="-90" dirty="0">
                <a:solidFill>
                  <a:srgbClr val="10605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参考文献与权威来源</a:t>
            </a:r>
            <a:endParaRPr sz="8800" dirty="0">
              <a:latin typeface="SimHei"/>
              <a:ea typeface="SimHei"/>
              <a:cs typeface="SimHei"/>
            </a:endParaRPr>
          </a:p>
        </p:txBody>
      </p:sp>
      <p:pic>
        <p:nvPicPr>
          <p:cNvPr id="84" name="picture 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447759" y="3289272"/>
            <a:ext cx="29521218" cy="19045"/>
          </a:xfrm>
          <a:prstGeom prst="rect">
            <a:avLst/>
          </a:prstGeom>
        </p:spPr>
      </p:pic>
      <p:pic>
        <p:nvPicPr>
          <p:cNvPr id="86" name="picture 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498478" y="14331883"/>
            <a:ext cx="29476678" cy="1281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2026-05-16T21:56:17Z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wqlLaW5nc29mdCBQREYgdG8gV1BTIDExMEI</vt:lpwstr>
  </property>
  <property fmtid="{D5CDD505-2E9C-101B-9397-08002B2CF9AE}" pid="3" name="Created">
    <vt:filetime>2026-05-16T21:56:27</vt:filetime>
  </property>
  <property fmtid="{D5CDD505-2E9C-101B-9397-08002B2CF9AE}" pid="4" name="UsrData">
    <vt:lpwstr>6a08777b9aafeb00200a7b9dwl</vt:lpwstr>
  </property>
</Properties>
</file>