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96" y="5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17.05.2026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今天我将用8分钟时间，为大家汇报澳大利亚墨尔本的甜甜圈城市实践案例。墨尔本作为澳大利亚首个系统性落地甜甜圈经济学的城市，自2021年正式启动以来，形成了一套以社区为主导、多方协同共治的独特模式。接下来，我将从实践背景、核心概念、实践特点以及对中国的启示四个方面展开介绍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我们来看墨尔本为何选择甜甜圈经济学。这一实践始于2021年，由名为“再生墨尔本”的社会组织牵头，联合了社区、政府和高校等多方力量，是一种典型的自下而上模式。其直接导火索是2020年的山火和疫情，这两大事件让城市的社会不公和生态脆弱性暴露无遗。因此，墨尔本希望通过甜甜圈模型，破解宜居表象下的深层矛盾，寻找一条更可持续的发展道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墨尔本的实践围绕三大核心概念展开。首先是“甜甜圈经济学”，这是整个实践的理论基础，它定义了我们必须满足的社会底线和不能逾越的生态红线。其次是“城市画像”，这是一个关键的量化工具，通过数据清晰地展示了墨尔本的现状。最后，所有努力的目标都是为了进入“安全公正空间”，即在不破坏地球的前提下，让所有人都过上有尊严的生活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具体应用中，墨尔本的实践直击两大痛点。在本土社会层面，尽管宜居排名很高，但住房、医疗、教育等资源分配不均，贫富差距问题依然严峻。在全球生态层面，城市的高消耗生活方式导致碳排放和资源消耗全面超标，并将环境成本转嫁给了其他国家。量化数据触目惊心：14项社会指标只有1项达标，而生态指标几乎全部亮起红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总结来看，墨尔本的实践有四大创新亮点。第一，它对甜甜圈模型进行了本土化创新，加入了符合本地特色的文化和理念。第二，它坚持数据驱动，用《城市画像》进行量化治理。第三，它构建了一个从愿景到项目再到研究的三层闭环体系，确保理念能够真正落地。最后，也是非常重要的一点，它强调全球责任，拒绝将发展成本转嫁给其他国家和地区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墨尔本的经验对中国城市有何启示？我认为主要有两点。第一，我们可以借鉴其数据化治理的思路，建立一套类似“城市画像”的指标体系，让民生和生态的进步看得见、摸得着，而不只是看GDP。第二，我们可以学习其多方共治的模式，发挥社会组织的桥梁作用，让政府、企业和社区形成合力，共同解决城市发展中的复杂问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当然，照搬照抄不可行，落地中国需要进行本土化调整。我建议从四个方面入手：首先，在治理主体上，应以政府统筹为主，确保政策的推行力度。其次，在指标体系上，要聚焦住房、通勤等中国城市的核心痛点。第三，在话语体系上，要用“民生底线”、“生态红线”这样的本土语言来沟通。最后，在落地方式上，应先试点再推广，循序渐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总结一下。墨尔本甜甜圈实践的核心价值可以概括为三个关键词：社区驱动、数据赋能和责任共生。它成功地展示了如何在一个高度发达的城市中，重新平衡发展与公平、人类与地球的关系。这为我们中国城市的可持续转型提供了极具价值的参考和范本。我的汇报到此结束，谢谢大家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10" Type="http://schemas.openxmlformats.org/officeDocument/2006/relationships/image" Target="../media/image25.svg"/><Relationship Id="rId4" Type="http://schemas.openxmlformats.org/officeDocument/2006/relationships/image" Target="../media/image4.sv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1257004" y="1309281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 dirty="0" err="1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甜甜圈经济学城市实践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3745024" y="2325281"/>
            <a:ext cx="1016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altLang="zh-CN" sz="5400" b="1" i="0" u="none" strike="noStrike" dirty="0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——</a:t>
            </a:r>
            <a:r>
              <a:rPr lang="en-US" sz="5400" b="1" i="0" u="none" strike="noStrike" dirty="0" err="1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墨尔本案例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1257004" y="471111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endParaRPr lang="en-US" sz="1100" dirty="0"/>
          </a:p>
        </p:txBody>
      </p:sp>
      <p:sp>
        <p:nvSpPr>
          <p:cNvPr id="6" name="AutoShape 6"/>
          <p:cNvSpPr/>
          <p:nvPr/>
        </p:nvSpPr>
        <p:spPr>
          <a:xfrm>
            <a:off x="1016000" y="5842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AutoShape 13">
            <a:extLst>
              <a:ext uri="{FF2B5EF4-FFF2-40B4-BE49-F238E27FC236}">
                <a16:creationId xmlns:a16="http://schemas.microsoft.com/office/drawing/2014/main" id="{4C95AD4D-CD72-3C9D-5FC7-E7C9A61DC3FE}"/>
              </a:ext>
            </a:extLst>
          </p:cNvPr>
          <p:cNvSpPr/>
          <p:nvPr/>
        </p:nvSpPr>
        <p:spPr>
          <a:xfrm>
            <a:off x="723900" y="1905000"/>
            <a:ext cx="3302000" cy="4191000"/>
          </a:xfrm>
          <a:prstGeom prst="roundRect">
            <a:avLst>
              <a:gd name="adj" fmla="val 4615"/>
            </a:avLst>
          </a:prstGeom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" name="AutoShape 2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 dirty="0" err="1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一、实践背景与动因：墨尔本为何选择甜甜圈</a:t>
            </a:r>
            <a:r>
              <a:rPr lang="en-US" sz="3600" b="1" i="0" u="none" strike="noStrike" dirty="0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？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762000" y="1905000"/>
            <a:ext cx="3302000" cy="4191000"/>
          </a:xfrm>
          <a:prstGeom prst="roundRect">
            <a:avLst>
              <a:gd name="adj" fmla="val 4615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81200" y="2286000"/>
            <a:ext cx="863600" cy="863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952500" y="3429000"/>
            <a:ext cx="292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200" b="1" i="0" u="none" strike="noStrike" dirty="0" err="1">
                <a:solidFill>
                  <a:srgbClr val="333333"/>
                </a:solidFill>
                <a:highlight>
                  <a:srgbClr val="FFFF00"/>
                </a:highlight>
                <a:latin typeface="Noto Sans SC"/>
                <a:ea typeface="Noto Sans SC"/>
                <a:cs typeface="Noto Sans SC"/>
                <a:sym typeface="Noto Sans SC"/>
              </a:rPr>
              <a:t>时间与主体</a:t>
            </a:r>
            <a:endParaRPr lang="en-US" sz="1100" dirty="0">
              <a:highlight>
                <a:srgbClr val="FFFF00"/>
              </a:highlight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952500" y="43180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16666"/>
              </a:lnSpc>
              <a:defRPr/>
            </a:pPr>
            <a:r>
              <a:rPr lang="en-US" dirty="0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2021年正式启动，由社会组织Regen </a:t>
            </a:r>
            <a:r>
              <a:rPr lang="en-US" dirty="0" err="1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Melbourne牵头，联合社区、政府、高校多方共治，是典型的“自下而上”模式</a:t>
            </a:r>
            <a:endParaRPr lang="en-US" dirty="0">
              <a:solidFill>
                <a:srgbClr val="555555"/>
              </a:solidFill>
              <a:highlight>
                <a:srgbClr val="FFFF00"/>
              </a:highlight>
              <a:latin typeface="Noto Sans SC"/>
              <a:ea typeface="Noto Sans SC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952500" y="5588000"/>
            <a:ext cx="292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endParaRPr lang="en-US" sz="1100" dirty="0"/>
          </a:p>
        </p:txBody>
      </p:sp>
      <p:sp useBgFill="1">
        <p:nvSpPr>
          <p:cNvPr id="8" name="AutoShape 8"/>
          <p:cNvSpPr/>
          <p:nvPr/>
        </p:nvSpPr>
        <p:spPr>
          <a:xfrm>
            <a:off x="4445000" y="1905000"/>
            <a:ext cx="3302000" cy="4191000"/>
          </a:xfrm>
          <a:prstGeom prst="roundRect">
            <a:avLst>
              <a:gd name="adj" fmla="val 4615"/>
            </a:avLst>
          </a:prstGeom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64200" y="2286000"/>
            <a:ext cx="863600" cy="863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635500" y="3429000"/>
            <a:ext cx="292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200" b="1" i="0" u="none" strike="noStrike" dirty="0" err="1">
                <a:solidFill>
                  <a:srgbClr val="333333"/>
                </a:solidFill>
                <a:highlight>
                  <a:srgbClr val="FFFF00"/>
                </a:highlight>
                <a:latin typeface="Noto Sans SC"/>
                <a:ea typeface="Noto Sans SC"/>
                <a:cs typeface="Noto Sans SC"/>
                <a:sym typeface="Noto Sans SC"/>
              </a:rPr>
              <a:t>直接触发</a:t>
            </a:r>
            <a:endParaRPr lang="en-US" sz="1100" dirty="0">
              <a:highlight>
                <a:srgbClr val="FFFF00"/>
              </a:highlight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4635500" y="43180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16666"/>
              </a:lnSpc>
              <a:defRPr/>
            </a:pPr>
            <a:r>
              <a:rPr lang="en-US" b="0" i="0" u="none" strike="noStrike" dirty="0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cs typeface="Noto Sans SC"/>
                <a:sym typeface="Noto Sans SC"/>
              </a:rPr>
              <a:t>2020年“黑色夏季”山火与新冠疫情的双重冲击，集中暴露了城市在社会公平与生态韧性两方面的系统性脆弱性</a:t>
            </a:r>
            <a:endParaRPr lang="en-US" dirty="0"/>
          </a:p>
        </p:txBody>
      </p:sp>
      <p:sp>
        <p:nvSpPr>
          <p:cNvPr id="12" name="AutoShape 12"/>
          <p:cNvSpPr/>
          <p:nvPr/>
        </p:nvSpPr>
        <p:spPr>
          <a:xfrm>
            <a:off x="4635500" y="5588000"/>
            <a:ext cx="292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endParaRPr lang="en-US" sz="1100" dirty="0"/>
          </a:p>
        </p:txBody>
      </p:sp>
      <p:sp useBgFill="1">
        <p:nvSpPr>
          <p:cNvPr id="13" name="AutoShape 13"/>
          <p:cNvSpPr/>
          <p:nvPr/>
        </p:nvSpPr>
        <p:spPr>
          <a:xfrm>
            <a:off x="8128000" y="1905000"/>
            <a:ext cx="3302000" cy="4191000"/>
          </a:xfrm>
          <a:prstGeom prst="roundRect">
            <a:avLst>
              <a:gd name="adj" fmla="val 4615"/>
            </a:avLst>
          </a:prstGeom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47200" y="2286000"/>
            <a:ext cx="863600" cy="863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318500" y="3429000"/>
            <a:ext cx="292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200" b="1" i="0" u="none" strike="noStrike" dirty="0" err="1">
                <a:solidFill>
                  <a:srgbClr val="333333"/>
                </a:solidFill>
                <a:highlight>
                  <a:srgbClr val="FFFF00"/>
                </a:highlight>
                <a:latin typeface="Noto Sans SC"/>
                <a:ea typeface="Noto Sans SC"/>
                <a:cs typeface="Noto Sans SC"/>
                <a:sym typeface="Noto Sans SC"/>
              </a:rPr>
              <a:t>深层矛盾</a:t>
            </a:r>
            <a:endParaRPr lang="en-US" sz="1100" dirty="0">
              <a:highlight>
                <a:srgbClr val="FFFF00"/>
              </a:highlight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8318500" y="4318000"/>
            <a:ext cx="292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just">
              <a:lnSpc>
                <a:spcPct val="116666"/>
              </a:lnSpc>
              <a:defRPr/>
            </a:pPr>
            <a:r>
              <a:rPr lang="en-US" dirty="0" err="1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旨在破解“全球最宜居城市”光环下的社会不公与生态透支双重困境，探索一条超越单一GDP指标的城市发展新路径</a:t>
            </a:r>
            <a:endParaRPr lang="en-US" dirty="0">
              <a:solidFill>
                <a:srgbClr val="555555"/>
              </a:solidFill>
              <a:highlight>
                <a:srgbClr val="FFFF00"/>
              </a:highlight>
              <a:latin typeface="Noto Sans SC"/>
              <a:ea typeface="Noto Sans SC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8318500" y="5588000"/>
            <a:ext cx="292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endParaRPr lang="en-US"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 dirty="0" err="1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二、核心概念：理论、工具与目标的统一</a:t>
            </a:r>
            <a:endParaRPr lang="en-US" sz="3600" dirty="0">
              <a:solidFill>
                <a:schemeClr val="bg1"/>
              </a:solidFill>
            </a:endParaRPr>
          </a:p>
        </p:txBody>
      </p:sp>
      <p:sp useBgFill="1">
        <p:nvSpPr>
          <p:cNvPr id="3" name="AutoShape 3"/>
          <p:cNvSpPr/>
          <p:nvPr/>
        </p:nvSpPr>
        <p:spPr>
          <a:xfrm>
            <a:off x="762000" y="1778000"/>
            <a:ext cx="3302000" cy="4445000"/>
          </a:xfrm>
          <a:prstGeom prst="roundRect">
            <a:avLst>
              <a:gd name="adj" fmla="val 4615"/>
            </a:avLst>
          </a:prstGeom>
          <a:ln w="127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032000"/>
            <a:ext cx="508000" cy="5080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651000" y="2032000"/>
            <a:ext cx="215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 dirty="0" err="1">
                <a:solidFill>
                  <a:srgbClr val="333333"/>
                </a:solidFill>
                <a:highlight>
                  <a:srgbClr val="FFFF00"/>
                </a:highlight>
                <a:latin typeface="Noto Sans SC"/>
                <a:ea typeface="Noto Sans SC"/>
                <a:cs typeface="Noto Sans SC"/>
                <a:sym typeface="Noto Sans SC"/>
              </a:rPr>
              <a:t>甜甜圈经济学</a:t>
            </a:r>
            <a:endParaRPr lang="en-US" sz="1100" dirty="0">
              <a:highlight>
                <a:srgbClr val="FFFF00"/>
              </a:highlight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 dirty="0">
                <a:solidFill>
                  <a:srgbClr val="757575"/>
                </a:solidFill>
                <a:highlight>
                  <a:srgbClr val="FFFF00"/>
                </a:highlight>
                <a:latin typeface="Noto Sans SC"/>
                <a:ea typeface="Noto Sans SC"/>
                <a:cs typeface="Noto Sans SC"/>
                <a:sym typeface="Noto Sans SC"/>
              </a:rPr>
              <a:t>Doughnut Economics</a:t>
            </a:r>
          </a:p>
        </p:txBody>
      </p:sp>
      <p:sp>
        <p:nvSpPr>
          <p:cNvPr id="6" name="AutoShape 6"/>
          <p:cNvSpPr/>
          <p:nvPr/>
        </p:nvSpPr>
        <p:spPr>
          <a:xfrm>
            <a:off x="1016000" y="2921000"/>
            <a:ext cx="2794000" cy="406400"/>
          </a:xfrm>
          <a:prstGeom prst="roundRect">
            <a:avLst>
              <a:gd name="adj" fmla="val 12500"/>
            </a:avLst>
          </a:prstGeom>
          <a:solidFill>
            <a:srgbClr val="4CAF5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1016000" y="2921000"/>
            <a:ext cx="2794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定位：底层理论框架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683000"/>
            <a:ext cx="2794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just">
              <a:lnSpc>
                <a:spcPct val="116666"/>
              </a:lnSpc>
              <a:defRPr/>
            </a:pPr>
            <a:r>
              <a:rPr lang="en-US" dirty="0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由凯特·罗沃斯提出，以内环“</a:t>
            </a:r>
            <a:r>
              <a:rPr lang="en-US" dirty="0" err="1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社会基础</a:t>
            </a:r>
            <a:r>
              <a:rPr lang="en-US" dirty="0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”（民生底线）和外环“</a:t>
            </a:r>
            <a:r>
              <a:rPr lang="en-US" dirty="0" err="1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生态上限</a:t>
            </a:r>
            <a:r>
              <a:rPr lang="en-US" dirty="0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”（</a:t>
            </a:r>
            <a:r>
              <a:rPr lang="en-US" dirty="0" err="1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地球边界</a:t>
            </a:r>
            <a:r>
              <a:rPr lang="en-US" dirty="0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），</a:t>
            </a:r>
            <a:r>
              <a:rPr lang="en-US" dirty="0" err="1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定义人类发展的“安全公正空间</a:t>
            </a:r>
            <a:r>
              <a:rPr lang="en-US" dirty="0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”。</a:t>
            </a:r>
            <a:endParaRPr lang="en-US" dirty="0">
              <a:solidFill>
                <a:srgbClr val="555555"/>
              </a:solidFill>
              <a:highlight>
                <a:srgbClr val="FFFF00"/>
              </a:highlight>
              <a:latin typeface="Noto Sans SC"/>
              <a:ea typeface="Noto Sans SC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1016000" y="533400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endParaRPr lang="en-US" sz="1100" dirty="0"/>
          </a:p>
        </p:txBody>
      </p:sp>
      <p:sp useBgFill="1">
        <p:nvSpPr>
          <p:cNvPr id="10" name="AutoShape 10"/>
          <p:cNvSpPr/>
          <p:nvPr/>
        </p:nvSpPr>
        <p:spPr>
          <a:xfrm>
            <a:off x="4445000" y="1778000"/>
            <a:ext cx="3302000" cy="4445000"/>
          </a:xfrm>
          <a:prstGeom prst="roundRect">
            <a:avLst>
              <a:gd name="adj" fmla="val 4615"/>
            </a:avLst>
          </a:prstGeom>
          <a:ln w="127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99000" y="2032000"/>
            <a:ext cx="508000" cy="508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334000" y="2032000"/>
            <a:ext cx="215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 dirty="0" err="1">
                <a:solidFill>
                  <a:srgbClr val="333333"/>
                </a:solidFill>
                <a:highlight>
                  <a:srgbClr val="FFFF00"/>
                </a:highlight>
                <a:latin typeface="Noto Sans SC"/>
                <a:ea typeface="Noto Sans SC"/>
                <a:cs typeface="Noto Sans SC"/>
                <a:sym typeface="Noto Sans SC"/>
              </a:rPr>
              <a:t>城市画像</a:t>
            </a:r>
            <a:endParaRPr lang="en-US" sz="1100" dirty="0">
              <a:highlight>
                <a:srgbClr val="FFFF00"/>
              </a:highlight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 dirty="0">
                <a:solidFill>
                  <a:srgbClr val="757575"/>
                </a:solidFill>
                <a:highlight>
                  <a:srgbClr val="FFFF00"/>
                </a:highlight>
                <a:latin typeface="Noto Sans SC"/>
                <a:ea typeface="Noto Sans SC"/>
                <a:cs typeface="Noto Sans SC"/>
                <a:sym typeface="Noto Sans SC"/>
              </a:rPr>
              <a:t>City Portrait</a:t>
            </a:r>
          </a:p>
        </p:txBody>
      </p:sp>
      <p:sp>
        <p:nvSpPr>
          <p:cNvPr id="13" name="AutoShape 13"/>
          <p:cNvSpPr/>
          <p:nvPr/>
        </p:nvSpPr>
        <p:spPr>
          <a:xfrm>
            <a:off x="4699000" y="2921000"/>
            <a:ext cx="2794000" cy="406400"/>
          </a:xfrm>
          <a:prstGeom prst="roundRect">
            <a:avLst>
              <a:gd name="adj" fmla="val 12500"/>
            </a:avLst>
          </a:prstGeom>
          <a:solidFill>
            <a:srgbClr val="4CAF5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4699000" y="2921000"/>
            <a:ext cx="2794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定位：核心量化工具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699000" y="3683000"/>
            <a:ext cx="2794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dirty="0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2022年发布《大墨尔本城市画像》，</a:t>
            </a:r>
            <a:r>
              <a:rPr lang="en-US" dirty="0" err="1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通过数据直观呈现城市在社会和生态维度的表现，精准识别发展短板与资源透支点</a:t>
            </a:r>
            <a:r>
              <a:rPr lang="en-US" dirty="0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。</a:t>
            </a:r>
            <a:endParaRPr lang="en-US" dirty="0">
              <a:solidFill>
                <a:srgbClr val="555555"/>
              </a:solidFill>
              <a:highlight>
                <a:srgbClr val="FFFF00"/>
              </a:highlight>
              <a:latin typeface="Noto Sans SC"/>
              <a:ea typeface="Noto Sans SC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4699000" y="533400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endParaRPr lang="en-US" sz="1100" dirty="0"/>
          </a:p>
        </p:txBody>
      </p:sp>
      <p:sp useBgFill="1">
        <p:nvSpPr>
          <p:cNvPr id="17" name="AutoShape 17"/>
          <p:cNvSpPr/>
          <p:nvPr/>
        </p:nvSpPr>
        <p:spPr>
          <a:xfrm>
            <a:off x="8128000" y="1778000"/>
            <a:ext cx="3302000" cy="4445000"/>
          </a:xfrm>
          <a:prstGeom prst="roundRect">
            <a:avLst>
              <a:gd name="adj" fmla="val 4615"/>
            </a:avLst>
          </a:prstGeom>
          <a:ln w="127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82000" y="2032000"/>
            <a:ext cx="508000" cy="5080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9017000" y="2032000"/>
            <a:ext cx="215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 dirty="0" err="1">
                <a:solidFill>
                  <a:srgbClr val="333333"/>
                </a:solidFill>
                <a:highlight>
                  <a:srgbClr val="FFFF00"/>
                </a:highlight>
                <a:latin typeface="Noto Sans SC"/>
                <a:ea typeface="Noto Sans SC"/>
                <a:cs typeface="Noto Sans SC"/>
                <a:sym typeface="Noto Sans SC"/>
              </a:rPr>
              <a:t>安全公正空间</a:t>
            </a:r>
            <a:endParaRPr lang="en-US" sz="1100" dirty="0">
              <a:highlight>
                <a:srgbClr val="FFFF00"/>
              </a:highlight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 dirty="0">
                <a:solidFill>
                  <a:srgbClr val="757575"/>
                </a:solidFill>
                <a:highlight>
                  <a:srgbClr val="FFFF00"/>
                </a:highlight>
                <a:latin typeface="Noto Sans SC"/>
                <a:ea typeface="Noto Sans SC"/>
                <a:cs typeface="Noto Sans SC"/>
                <a:sym typeface="Noto Sans SC"/>
              </a:rPr>
              <a:t>Safe and Just Space</a:t>
            </a:r>
          </a:p>
        </p:txBody>
      </p:sp>
      <p:sp>
        <p:nvSpPr>
          <p:cNvPr id="20" name="AutoShape 20"/>
          <p:cNvSpPr/>
          <p:nvPr/>
        </p:nvSpPr>
        <p:spPr>
          <a:xfrm>
            <a:off x="8382000" y="2921000"/>
            <a:ext cx="2794000" cy="406400"/>
          </a:xfrm>
          <a:prstGeom prst="roundRect">
            <a:avLst>
              <a:gd name="adj" fmla="val 12500"/>
            </a:avLst>
          </a:prstGeom>
          <a:solidFill>
            <a:srgbClr val="4CAF50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8382000" y="2921000"/>
            <a:ext cx="2794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 dirty="0" err="1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定位：最终转型目标</a:t>
            </a:r>
            <a:endParaRPr lang="en-US" sz="1100" dirty="0"/>
          </a:p>
        </p:txBody>
      </p:sp>
      <p:sp>
        <p:nvSpPr>
          <p:cNvPr id="22" name="AutoShape 22"/>
          <p:cNvSpPr/>
          <p:nvPr/>
        </p:nvSpPr>
        <p:spPr>
          <a:xfrm>
            <a:off x="8382000" y="3683000"/>
            <a:ext cx="2794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16666"/>
              </a:lnSpc>
              <a:defRPr/>
            </a:pPr>
            <a:r>
              <a:rPr lang="en-US" dirty="0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即甜甜圈模型中内环与外环之间的区域。核心要义是实现“</a:t>
            </a:r>
            <a:r>
              <a:rPr lang="en-US" dirty="0" err="1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在生态边界内满足所有人的基本需求</a:t>
            </a:r>
            <a:r>
              <a:rPr lang="en-US" dirty="0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”，</a:t>
            </a:r>
            <a:r>
              <a:rPr lang="en-US" dirty="0" err="1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且不向其他地区转嫁环境或社会成本</a:t>
            </a:r>
            <a:r>
              <a:rPr lang="en-US" dirty="0">
                <a:solidFill>
                  <a:srgbClr val="555555"/>
                </a:solidFill>
                <a:highlight>
                  <a:srgbClr val="FFFF00"/>
                </a:highlight>
                <a:latin typeface="Noto Sans SC"/>
                <a:ea typeface="Noto Sans SC"/>
                <a:sym typeface="Noto Sans SC"/>
              </a:rPr>
              <a:t>。</a:t>
            </a:r>
            <a:endParaRPr lang="en-US" dirty="0">
              <a:solidFill>
                <a:srgbClr val="555555"/>
              </a:solidFill>
              <a:highlight>
                <a:srgbClr val="FFFF00"/>
              </a:highlight>
              <a:latin typeface="Noto Sans SC"/>
              <a:ea typeface="Noto Sans SC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8382000" y="533400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 dirty="0" err="1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三、模型应用：直击两大核心痛点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3429000" cy="4699000"/>
          </a:xfrm>
          <a:prstGeom prst="roundRect">
            <a:avLst>
              <a:gd name="adj" fmla="val 296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889000" y="1841500"/>
            <a:ext cx="3175000" cy="1397000"/>
          </a:xfrm>
          <a:prstGeom prst="roundRect">
            <a:avLst>
              <a:gd name="adj" fmla="val 0"/>
            </a:avLst>
          </a:prstGeom>
          <a:solidFill>
            <a:srgbClr val="E8F5E9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46300" y="2159000"/>
            <a:ext cx="660400" cy="660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952500" y="3429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本土社会短板 (Local Social)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4191000"/>
            <a:ext cx="3048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1" i="0" u="none" strike="noStrike" dirty="0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🏠 </a:t>
            </a:r>
            <a:r>
              <a:rPr lang="en-US" sz="1300" b="1" i="0" u="none" strike="noStrike" dirty="0" err="1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住房：</a:t>
            </a:r>
            <a:r>
              <a:rPr lang="en-US" sz="1300" b="0" i="0" u="none" strike="noStrike" dirty="0" err="1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可负担性差，无家可归者问题突出</a:t>
            </a:r>
            <a:r>
              <a:rPr lang="en-US" sz="13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100" dirty="0"/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 dirty="0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🏥 </a:t>
            </a:r>
            <a:r>
              <a:rPr lang="en-US" sz="1300" b="1" i="0" u="none" strike="noStrike" dirty="0" err="1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服务：</a:t>
            </a:r>
            <a:r>
              <a:rPr lang="en-US" sz="1300" b="0" i="0" u="none" strike="noStrike" dirty="0" err="1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医疗、教育等公共资源分配不均</a:t>
            </a:r>
            <a:r>
              <a:rPr lang="en-US" sz="13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 dirty="0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⚖️ </a:t>
            </a:r>
            <a:r>
              <a:rPr lang="en-US" sz="1300" b="1" i="0" u="none" strike="noStrike" dirty="0" err="1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公平：</a:t>
            </a:r>
            <a:r>
              <a:rPr lang="en-US" sz="1300" b="0" i="0" u="none" strike="noStrike" dirty="0" err="1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贫富差距持续扩大，社会成果分配失衡</a:t>
            </a:r>
            <a:r>
              <a:rPr lang="en-US" sz="13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</a:p>
          <a:p>
            <a:pPr indent="0" algn="l">
              <a:lnSpc>
                <a:spcPct val="125000"/>
              </a:lnSpc>
              <a:spcBef>
                <a:spcPts val="1000"/>
              </a:spcBef>
            </a:pPr>
            <a:endParaRPr lang="en-US" sz="1100" b="0" i="0" u="none" strike="noStrike" dirty="0">
              <a:solidFill>
                <a:srgbClr val="9E9E9E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4381500" y="1651000"/>
            <a:ext cx="3429000" cy="4699000"/>
          </a:xfrm>
          <a:prstGeom prst="roundRect">
            <a:avLst>
              <a:gd name="adj" fmla="val 2962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accent1">
                  <a:lumMod val="45000"/>
                  <a:lumOff val="55000"/>
                </a:schemeClr>
              </a:gs>
              <a:gs pos="66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4572000" y="2032000"/>
            <a:ext cx="304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1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关键指标数据洞察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572000" y="2921000"/>
            <a:ext cx="3048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 / 14</a:t>
            </a:r>
            <a:endParaRPr lang="en-US" sz="1100"/>
          </a:p>
          <a:p>
            <a:pPr indent="0" algn="ctr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FFFFFF">
                    <a:alpha val="9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社会指标仅一项达标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FFFFFF">
                    <a:alpha val="9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（仅生活水资源指标）</a:t>
            </a:r>
          </a:p>
        </p:txBody>
      </p:sp>
      <p:sp>
        <p:nvSpPr>
          <p:cNvPr id="11" name="AutoShape 11"/>
          <p:cNvSpPr/>
          <p:nvPr/>
        </p:nvSpPr>
        <p:spPr>
          <a:xfrm>
            <a:off x="4889500" y="4318000"/>
            <a:ext cx="2413000" cy="127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4572000" y="4699000"/>
            <a:ext cx="3048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4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几乎全部</a:t>
            </a:r>
            <a:endParaRPr lang="en-US" sz="1100"/>
          </a:p>
          <a:p>
            <a:pPr indent="0" algn="ctr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FFFFFF">
                    <a:alpha val="9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生态指标严重超标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400" b="0" i="0" u="none" strike="noStrike">
                <a:solidFill>
                  <a:srgbClr val="FFFFFF">
                    <a:alpha val="9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（碳/资源/生物多样性）</a:t>
            </a:r>
          </a:p>
        </p:txBody>
      </p:sp>
      <p:sp>
        <p:nvSpPr>
          <p:cNvPr id="13" name="AutoShape 13"/>
          <p:cNvSpPr/>
          <p:nvPr/>
        </p:nvSpPr>
        <p:spPr>
          <a:xfrm>
            <a:off x="8001000" y="1651000"/>
            <a:ext cx="3429000" cy="4699000"/>
          </a:xfrm>
          <a:prstGeom prst="roundRect">
            <a:avLst>
              <a:gd name="adj" fmla="val 296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8128000" y="1841500"/>
            <a:ext cx="3175000" cy="1397000"/>
          </a:xfrm>
          <a:prstGeom prst="roundRect">
            <a:avLst>
              <a:gd name="adj" fmla="val 0"/>
            </a:avLst>
          </a:prstGeom>
          <a:solidFill>
            <a:srgbClr val="ECEFF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85300" y="2159000"/>
            <a:ext cx="660400" cy="6604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191500" y="3429000"/>
            <a:ext cx="304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9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全球生态压力</a:t>
            </a:r>
            <a:r>
              <a:rPr lang="en-US" sz="19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 (Global Ecological)</a:t>
            </a:r>
            <a:endParaRPr lang="en-US" sz="1100" dirty="0"/>
          </a:p>
        </p:txBody>
      </p:sp>
      <p:sp>
        <p:nvSpPr>
          <p:cNvPr id="17" name="AutoShape 17"/>
          <p:cNvSpPr/>
          <p:nvPr/>
        </p:nvSpPr>
        <p:spPr>
          <a:xfrm>
            <a:off x="8191500" y="4191000"/>
            <a:ext cx="3048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1" i="0" u="none" strike="noStrike" dirty="0">
                <a:solidFill>
                  <a:srgbClr val="F57C00"/>
                </a:solidFill>
                <a:latin typeface="Noto Sans SC"/>
                <a:ea typeface="Noto Sans SC"/>
                <a:cs typeface="Noto Sans SC"/>
                <a:sym typeface="Noto Sans SC"/>
              </a:rPr>
              <a:t>🔥 </a:t>
            </a:r>
            <a:r>
              <a:rPr lang="en-US" sz="1300" b="1" i="0" u="none" strike="noStrike" dirty="0" err="1">
                <a:solidFill>
                  <a:srgbClr val="F57C00"/>
                </a:solidFill>
                <a:latin typeface="Noto Sans SC"/>
                <a:ea typeface="Noto Sans SC"/>
                <a:cs typeface="Noto Sans SC"/>
                <a:sym typeface="Noto Sans SC"/>
              </a:rPr>
              <a:t>消耗：</a:t>
            </a:r>
            <a:r>
              <a:rPr lang="en-US" sz="1300" b="0" i="0" u="none" strike="noStrike" dirty="0" err="1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人均碳排放、自然资源消耗全面超标</a:t>
            </a:r>
            <a:r>
              <a:rPr lang="en-US" sz="13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100" dirty="0"/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 dirty="0">
                <a:solidFill>
                  <a:srgbClr val="F57C00"/>
                </a:solidFill>
                <a:latin typeface="Noto Sans SC"/>
                <a:ea typeface="Noto Sans SC"/>
                <a:cs typeface="Noto Sans SC"/>
                <a:sym typeface="Noto Sans SC"/>
              </a:rPr>
              <a:t>🌍 </a:t>
            </a:r>
            <a:r>
              <a:rPr lang="en-US" sz="1300" b="1" i="0" u="none" strike="noStrike" dirty="0" err="1">
                <a:solidFill>
                  <a:srgbClr val="F57C00"/>
                </a:solidFill>
                <a:latin typeface="Noto Sans SC"/>
                <a:ea typeface="Noto Sans SC"/>
                <a:cs typeface="Noto Sans SC"/>
                <a:sym typeface="Noto Sans SC"/>
              </a:rPr>
              <a:t>影响：</a:t>
            </a:r>
            <a:r>
              <a:rPr lang="en-US" sz="1300" b="0" i="0" u="none" strike="noStrike" dirty="0" err="1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将高消费模式的生态与劳动成本向全球转嫁</a:t>
            </a:r>
            <a:r>
              <a:rPr lang="en-US" sz="13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</a:p>
          <a:p>
            <a:pPr indent="0" algn="l">
              <a:lnSpc>
                <a:spcPct val="116666"/>
              </a:lnSpc>
            </a:pPr>
            <a:r>
              <a:rPr lang="en-US" sz="1300" b="1" i="0" u="none" strike="noStrike" dirty="0">
                <a:solidFill>
                  <a:srgbClr val="F57C00"/>
                </a:solidFill>
                <a:latin typeface="Noto Sans SC"/>
                <a:ea typeface="Noto Sans SC"/>
                <a:cs typeface="Noto Sans SC"/>
                <a:sym typeface="Noto Sans SC"/>
              </a:rPr>
              <a:t>🌳 </a:t>
            </a:r>
            <a:r>
              <a:rPr lang="en-US" sz="1300" b="1" i="0" u="none" strike="noStrike" dirty="0" err="1">
                <a:solidFill>
                  <a:srgbClr val="F57C00"/>
                </a:solidFill>
                <a:latin typeface="Noto Sans SC"/>
                <a:ea typeface="Noto Sans SC"/>
                <a:cs typeface="Noto Sans SC"/>
                <a:sym typeface="Noto Sans SC"/>
              </a:rPr>
              <a:t>生物多样性：</a:t>
            </a:r>
            <a:r>
              <a:rPr lang="en-US" sz="1300" b="0" i="0" u="none" strike="noStrike" dirty="0" err="1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城市扩张导致本地生物多样性显著下降</a:t>
            </a:r>
            <a:r>
              <a:rPr lang="en-US" sz="13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</a:p>
          <a:p>
            <a:pPr indent="0" algn="l">
              <a:lnSpc>
                <a:spcPct val="125000"/>
              </a:lnSpc>
              <a:spcBef>
                <a:spcPts val="1000"/>
              </a:spcBef>
            </a:pPr>
            <a:endParaRPr lang="en-US" sz="1100" b="0" i="0" u="none" strike="noStrike" dirty="0">
              <a:solidFill>
                <a:srgbClr val="9E9E9E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四、实践四大核心特点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207000" cy="2349500"/>
          </a:xfrm>
          <a:prstGeom prst="roundRect">
            <a:avLst>
              <a:gd name="adj" fmla="val 432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1016000" y="2095500"/>
            <a:ext cx="889000" cy="889000"/>
          </a:xfrm>
          <a:prstGeom prst="ellipse">
            <a:avLst/>
          </a:prstGeom>
          <a:solidFill>
            <a:srgbClr val="4CAF50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06500" y="2286000"/>
            <a:ext cx="508000" cy="508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2159000" y="1905000"/>
            <a:ext cx="3556000" cy="184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/ </a:t>
            </a:r>
            <a:r>
              <a:rPr lang="en-US" sz="18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本土化模型创新</a:t>
            </a:r>
            <a:endParaRPr lang="en-US" sz="1100" dirty="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 dirty="0">
                <a:solidFill>
                  <a:srgbClr val="616161"/>
                </a:solidFill>
                <a:latin typeface="Noto Sans SC"/>
                <a:ea typeface="Noto Sans SC"/>
                <a:cs typeface="Noto Sans SC"/>
                <a:sym typeface="Noto Sans SC"/>
              </a:rPr>
              <a:t>未照搬原版框架，结合本地多元文化特色，创新性地在模型中增加了“艺术文化”、“多元平等”等评估维度，并深度融合了原住民传统的“土地疗愈”生态理念。</a:t>
            </a:r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endParaRPr lang="en-US" sz="1100" b="0" i="1" u="none" strike="noStrike" dirty="0">
              <a:solidFill>
                <a:srgbClr val="9E9E9E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6223000" y="1651000"/>
            <a:ext cx="5207000" cy="2349500"/>
          </a:xfrm>
          <a:prstGeom prst="roundRect">
            <a:avLst>
              <a:gd name="adj" fmla="val 432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6477000" y="2095500"/>
            <a:ext cx="889000" cy="889000"/>
          </a:xfrm>
          <a:prstGeom prst="ellipse">
            <a:avLst/>
          </a:prstGeom>
          <a:solidFill>
            <a:srgbClr val="4CAF50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67500" y="2286000"/>
            <a:ext cx="508000" cy="508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620000" y="1905000"/>
            <a:ext cx="3556000" cy="184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/ </a:t>
            </a:r>
            <a:r>
              <a:rPr lang="en-US" sz="18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数据驱动的量化治理</a:t>
            </a:r>
            <a:endParaRPr lang="en-US" sz="1100" dirty="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 dirty="0" err="1">
                <a:solidFill>
                  <a:srgbClr val="616161"/>
                </a:solidFill>
                <a:latin typeface="Noto Sans SC"/>
                <a:ea typeface="Noto Sans SC"/>
                <a:cs typeface="Noto Sans SC"/>
                <a:sym typeface="Noto Sans SC"/>
              </a:rPr>
              <a:t>以《城市画像</a:t>
            </a:r>
            <a:r>
              <a:rPr lang="en-US" sz="1300" b="0" i="0" u="none" strike="noStrike" dirty="0">
                <a:solidFill>
                  <a:srgbClr val="616161"/>
                </a:solidFill>
                <a:latin typeface="Noto Sans SC"/>
                <a:ea typeface="Noto Sans SC"/>
                <a:cs typeface="Noto Sans SC"/>
                <a:sym typeface="Noto Sans SC"/>
              </a:rPr>
              <a:t>》(City Portrait)为核心治理工具，坚持“</a:t>
            </a:r>
            <a:r>
              <a:rPr lang="en-US" sz="1300" b="0" i="0" u="none" strike="noStrike" dirty="0" err="1">
                <a:solidFill>
                  <a:srgbClr val="616161"/>
                </a:solidFill>
                <a:latin typeface="Noto Sans SC"/>
                <a:ea typeface="Noto Sans SC"/>
                <a:cs typeface="Noto Sans SC"/>
                <a:sym typeface="Noto Sans SC"/>
              </a:rPr>
              <a:t>用数据说话</a:t>
            </a:r>
            <a:r>
              <a:rPr lang="en-US" sz="1300" b="0" i="0" u="none" strike="noStrike" dirty="0">
                <a:solidFill>
                  <a:srgbClr val="616161"/>
                </a:solidFill>
                <a:latin typeface="Noto Sans SC"/>
                <a:ea typeface="Noto Sans SC"/>
                <a:cs typeface="Noto Sans SC"/>
                <a:sym typeface="Noto Sans SC"/>
              </a:rPr>
              <a:t>”，</a:t>
            </a:r>
            <a:r>
              <a:rPr lang="en-US" sz="1300" b="0" i="0" u="none" strike="noStrike" dirty="0" err="1">
                <a:solidFill>
                  <a:srgbClr val="616161"/>
                </a:solidFill>
                <a:latin typeface="Noto Sans SC"/>
                <a:ea typeface="Noto Sans SC"/>
                <a:cs typeface="Noto Sans SC"/>
                <a:sym typeface="Noto Sans SC"/>
              </a:rPr>
              <a:t>打破“全球最宜居城市”的单一维度刻板印象，为城市可持续发展政策制定提供精准客观的数据支撑</a:t>
            </a:r>
            <a:r>
              <a:rPr lang="en-US" sz="1300" b="0" i="0" u="none" strike="noStrike" dirty="0">
                <a:solidFill>
                  <a:srgbClr val="616161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endParaRPr lang="en-US" sz="1100" b="0" i="1" u="none" strike="noStrike" dirty="0">
              <a:solidFill>
                <a:srgbClr val="9E9E9E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762000" y="4254500"/>
            <a:ext cx="5207000" cy="2349500"/>
          </a:xfrm>
          <a:prstGeom prst="roundRect">
            <a:avLst>
              <a:gd name="adj" fmla="val 432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1016000" y="4699000"/>
            <a:ext cx="889000" cy="889000"/>
          </a:xfrm>
          <a:prstGeom prst="ellipse">
            <a:avLst/>
          </a:prstGeom>
          <a:solidFill>
            <a:srgbClr val="4CAF50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06500" y="4889500"/>
            <a:ext cx="508000" cy="508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2159000" y="4508500"/>
            <a:ext cx="3556000" cy="184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/ </a:t>
            </a:r>
            <a:r>
              <a:rPr lang="en-US" sz="18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三层闭环实践体系</a:t>
            </a:r>
            <a:endParaRPr lang="en-US" sz="1100" dirty="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 dirty="0">
                <a:solidFill>
                  <a:srgbClr val="616161"/>
                </a:solidFill>
                <a:latin typeface="Noto Sans SC"/>
                <a:ea typeface="Noto Sans SC"/>
                <a:cs typeface="Noto Sans SC"/>
                <a:sym typeface="Noto Sans SC"/>
              </a:rPr>
              <a:t>构建了一条完整的落地路径：从建立“共同愿景”凝聚共识，到“地球愿景项目”推动具体行动，再到“系统实验室”进行持续的学术与政策研究，形成从理念到行动再到研究的正向闭环。</a:t>
            </a:r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endParaRPr lang="en-US" sz="1100" b="0" i="1" u="none" strike="noStrike" dirty="0">
              <a:solidFill>
                <a:srgbClr val="9E9E9E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6223000" y="4254500"/>
            <a:ext cx="5207000" cy="2349500"/>
          </a:xfrm>
          <a:prstGeom prst="roundRect">
            <a:avLst>
              <a:gd name="adj" fmla="val 432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6477000" y="4699000"/>
            <a:ext cx="889000" cy="889000"/>
          </a:xfrm>
          <a:prstGeom prst="ellipse">
            <a:avLst/>
          </a:prstGeom>
          <a:solidFill>
            <a:srgbClr val="4CAF50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67500" y="4889500"/>
            <a:ext cx="508000" cy="508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620000" y="4508500"/>
            <a:ext cx="3556000" cy="184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8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/ </a:t>
            </a:r>
            <a:r>
              <a:rPr lang="en-US" sz="18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全球责任导向</a:t>
            </a:r>
            <a:endParaRPr lang="en-US" sz="1100" dirty="0"/>
          </a:p>
          <a:p>
            <a:pPr indent="0" algn="l">
              <a:lnSpc>
                <a:spcPct val="108333"/>
              </a:lnSpc>
              <a:spcBef>
                <a:spcPts val="800"/>
              </a:spcBef>
            </a:pPr>
            <a:r>
              <a:rPr lang="en-US" sz="1300" b="0" i="0" u="none" strike="noStrike" dirty="0">
                <a:solidFill>
                  <a:srgbClr val="616161"/>
                </a:solidFill>
                <a:latin typeface="Noto Sans SC"/>
                <a:ea typeface="Noto Sans SC"/>
                <a:cs typeface="Noto Sans SC"/>
                <a:sym typeface="Noto Sans SC"/>
              </a:rPr>
              <a:t>明确提出“本地改善不转嫁外部成本”的核心原则，将全球公平责任纳入城市发展目标，致力于实现本地繁荣与全球生态正义的平衡，区别于传统仅关注本地利益的治理模式。</a:t>
            </a:r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endParaRPr lang="en-US" sz="1100" b="0" i="1" u="none" strike="noStrike" dirty="0">
              <a:solidFill>
                <a:srgbClr val="9E9E9E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E11D488C-7A78-422F-B43F-B9492A480DB5}"/>
              </a:ext>
            </a:extLst>
          </p:cNvPr>
          <p:cNvSpPr/>
          <p:nvPr/>
        </p:nvSpPr>
        <p:spPr>
          <a:xfrm>
            <a:off x="-311889" y="-313661"/>
            <a:ext cx="12638568" cy="7485321"/>
          </a:xfrm>
          <a:prstGeom prst="rect">
            <a:avLst/>
          </a:prstGeom>
          <a:solidFill>
            <a:schemeClr val="bg1">
              <a:alpha val="14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五、对中国城市的启示</a:t>
            </a:r>
            <a:endParaRPr lang="en-US" sz="1100" dirty="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159000"/>
            <a:ext cx="457200" cy="4572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21590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/ 构建数据化治理工具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206500" y="3175000"/>
            <a:ext cx="431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i="0" u="none" strike="noStrike" dirty="0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▌ </a:t>
            </a:r>
            <a:r>
              <a:rPr lang="en-US" sz="1400" b="1" i="0" u="none" strike="noStrike" dirty="0" err="1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核心：</a:t>
            </a:r>
            <a:r>
              <a:rPr lang="en-US" b="0" i="0" u="none" strike="noStrike" dirty="0" err="1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借鉴“城市画像”思路，将民生短板、生态红线转化为可量化、可追踪的指标体系，让城市发展的健康状况“看得见、摸得着</a:t>
            </a:r>
            <a:r>
              <a:rPr lang="en-US" b="0" i="0" u="none" strike="noStrike" dirty="0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”。</a:t>
            </a:r>
            <a:endParaRPr lang="en-US" dirty="0"/>
          </a:p>
        </p:txBody>
      </p:sp>
      <p:sp>
        <p:nvSpPr>
          <p:cNvPr id="9" name="AutoShape 9"/>
          <p:cNvSpPr/>
          <p:nvPr/>
        </p:nvSpPr>
        <p:spPr>
          <a:xfrm>
            <a:off x="1016000" y="4381500"/>
            <a:ext cx="4699000" cy="1143000"/>
          </a:xfrm>
          <a:prstGeom prst="roundRect">
            <a:avLst>
              <a:gd name="adj" fmla="val 6666"/>
            </a:avLst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1206500" y="4508500"/>
            <a:ext cx="431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i="0" u="none" strike="noStrike" dirty="0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▌ </a:t>
            </a:r>
            <a:r>
              <a:rPr lang="en-US" sz="1400" b="1" i="0" u="none" strike="noStrike" dirty="0" err="1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价值：</a:t>
            </a:r>
            <a:r>
              <a:rPr lang="en-US" b="0" i="0" u="none" strike="noStrike" dirty="0" err="1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有助于打破单一GDP评价体系的局限，推动国土空间规划</a:t>
            </a:r>
            <a:r>
              <a:rPr lang="en-US" b="0" i="0" u="none" strike="noStrike" dirty="0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、“</a:t>
            </a:r>
            <a:r>
              <a:rPr lang="en-US" b="0" i="0" u="none" strike="noStrike" dirty="0" err="1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双碳”目标与共同富裕等多元国家战略的协同落地与精准实施</a:t>
            </a:r>
            <a:r>
              <a:rPr lang="en-US" b="0" i="0" u="none" strike="noStrike" dirty="0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1016000" y="5715000"/>
            <a:ext cx="46990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endParaRPr lang="en-US" sz="1100" dirty="0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2159000"/>
            <a:ext cx="457200" cy="4572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7112000" y="2159000"/>
            <a:ext cx="393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/ 创新多方共治模式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667500" y="3175000"/>
            <a:ext cx="431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i="0" u="none" strike="noStrike" dirty="0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▌ </a:t>
            </a:r>
            <a:r>
              <a:rPr lang="en-US" sz="1400" b="1" i="0" u="none" strike="noStrike" dirty="0" err="1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核心：</a:t>
            </a:r>
            <a:r>
              <a:rPr lang="en-US" b="0" i="0" u="none" strike="noStrike" dirty="0" err="1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复制“社区发起</a:t>
            </a:r>
            <a:r>
              <a:rPr lang="en-US" b="0" i="0" u="none" strike="noStrike" dirty="0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 + </a:t>
            </a:r>
            <a:r>
              <a:rPr lang="en-US" b="0" i="0" u="none" strike="noStrike" dirty="0" err="1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多元协同”的治理路径，以专业化的社会组织为核心纽带，有效联动政府行政力量、企业资源与高校科研力量</a:t>
            </a:r>
            <a:r>
              <a:rPr lang="en-US" sz="1300" b="0" i="0" u="none" strike="noStrike" dirty="0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6667500" y="4508500"/>
            <a:ext cx="431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333"/>
              </a:lnSpc>
              <a:defRPr/>
            </a:pPr>
            <a:r>
              <a:rPr lang="en-US" sz="1400" b="1" i="0" u="none" strike="noStrike" dirty="0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▌ </a:t>
            </a:r>
            <a:r>
              <a:rPr lang="en-US" sz="1400" b="1" i="0" u="none" strike="noStrike" dirty="0" err="1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价值：</a:t>
            </a:r>
            <a:r>
              <a:rPr lang="en-US" b="0" i="0" u="none" strike="noStrike" dirty="0" err="1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有助于破解超大城市治理中常见的跨部门协作难题，在提升行政效率的同时，兼顾生态转型的长远利益与民生保障的即时需求</a:t>
            </a:r>
            <a:r>
              <a:rPr lang="en-US" b="0" i="0" u="none" strike="noStrike" dirty="0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6477000" y="5715000"/>
            <a:ext cx="4699000" cy="317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762000" y="1651000"/>
            <a:ext cx="5207000" cy="23495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25400" cap="flat" cmpd="sng">
            <a:solidFill>
              <a:schemeClr val="accent1">
                <a:shade val="15000"/>
              </a:scheme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" name="AutoShape 2"/>
          <p:cNvSpPr/>
          <p:nvPr/>
        </p:nvSpPr>
        <p:spPr>
          <a:xfrm>
            <a:off x="889000" y="5715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 dirty="0" err="1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六、本土化调整建议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1079500" y="1841500"/>
            <a:ext cx="88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400" b="1" i="0" u="none" strike="noStrike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2159000" y="1905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治理主体适配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2159000" y="2540000"/>
            <a:ext cx="3556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以</a:t>
            </a:r>
            <a:r>
              <a:rPr lang="en-US" sz="1300" b="1" i="0" u="none" strike="noStrike" dirty="0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政府统筹为主，社会参与为辅</a:t>
            </a:r>
            <a:r>
              <a:rPr lang="en-US" sz="1300" b="0" i="0" u="none" strike="noStrike" dirty="0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。将甜甜圈理念融入国土空间规划、生态文明建设等顶层设计，强化政策执行力，确保战略方向与落地路径的统一。</a:t>
            </a:r>
            <a:endParaRPr lang="en-US" sz="1100" dirty="0"/>
          </a:p>
        </p:txBody>
      </p:sp>
      <p:sp>
        <p:nvSpPr>
          <p:cNvPr id="8" name="AutoShape 8"/>
          <p:cNvSpPr/>
          <p:nvPr/>
        </p:nvSpPr>
        <p:spPr>
          <a:xfrm>
            <a:off x="6223000" y="1651000"/>
            <a:ext cx="5207000" cy="2349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solidFill>
              <a:schemeClr val="accent1">
                <a:shade val="15000"/>
              </a:scheme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6540500" y="1841500"/>
            <a:ext cx="88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400" b="1" i="0" u="none" strike="noStrike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0" y="1905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指标体系重构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0" y="2540000"/>
            <a:ext cx="3556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立足中国国情，重点纳入</a:t>
            </a:r>
            <a:r>
              <a:rPr lang="en-US" sz="1300" b="1" i="0" u="none" strike="noStrike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住房保障、通勤效率、公共服务均等化</a:t>
            </a: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等核心议题，修正指标权重，使其更贴合中国城市在快速发展中面临的现实痛点。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191000"/>
            <a:ext cx="5207000" cy="2349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solidFill>
              <a:schemeClr val="accent1">
                <a:shade val="15000"/>
              </a:scheme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1079500" y="4381500"/>
            <a:ext cx="88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400" b="1" i="0" u="none" strike="noStrike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2159000" y="4445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话语体系转化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2159000" y="5080000"/>
            <a:ext cx="3556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将“甜甜圈”、“社会基础”等外来概念，转化为“</a:t>
            </a:r>
            <a:r>
              <a:rPr lang="en-US" sz="1300" b="1" i="0" u="none" strike="noStrike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民生底线</a:t>
            </a: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”、“</a:t>
            </a:r>
            <a:r>
              <a:rPr lang="en-US" sz="1300" b="1" i="0" u="none" strike="noStrike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生态红线</a:t>
            </a: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”、“人与自然和谐共生”等既有中国特色、又通俗易懂的本土表述，降低沟通成本。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223000" y="4191000"/>
            <a:ext cx="5207000" cy="2349500"/>
          </a:xfrm>
          <a:prstGeom prst="roundRect">
            <a:avLst>
              <a:gd name="adj" fmla="val 0"/>
            </a:avLst>
          </a:prstGeom>
          <a:solidFill>
            <a:srgbClr val="FFFFFF">
              <a:alpha val="100000"/>
            </a:srgbClr>
          </a:solidFill>
          <a:ln w="25400" cap="flat" cmpd="sng">
            <a:solidFill>
              <a:schemeClr val="accent1">
                <a:shade val="15000"/>
              </a:scheme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6540500" y="4381500"/>
            <a:ext cx="88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400" b="1" i="0" u="none" strike="noStrike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620000" y="4445000"/>
            <a:ext cx="355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循序渐进落地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620000" y="5080000"/>
            <a:ext cx="3556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优先在</a:t>
            </a:r>
            <a:r>
              <a:rPr lang="en-US" sz="1300" b="1" i="0" u="none" strike="noStrike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低碳试点、韧性城市</a:t>
            </a: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等区域开展小范围实践，积累经验后以点带面逐步推广，避免“一刀切”，兼顾经济社会发展与城市转型的平衡。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B0832536-5483-15A6-D9D1-7721878FF022}"/>
              </a:ext>
            </a:extLst>
          </p:cNvPr>
          <p:cNvSpPr/>
          <p:nvPr/>
        </p:nvSpPr>
        <p:spPr>
          <a:xfrm>
            <a:off x="0" y="-337879"/>
            <a:ext cx="12255795" cy="7279758"/>
          </a:xfrm>
          <a:prstGeom prst="rect">
            <a:avLst/>
          </a:prstGeom>
          <a:solidFill>
            <a:schemeClr val="tx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AutoShape 2"/>
          <p:cNvSpPr/>
          <p:nvPr/>
        </p:nvSpPr>
        <p:spPr>
          <a:xfrm>
            <a:off x="1016000" y="1524000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0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总结：墨尔本模式的核心价值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0" y="3302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 dirty="0" err="1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社区驱动</a:t>
            </a:r>
            <a:r>
              <a:rPr lang="en-US" sz="3600" b="1" i="0" u="none" strike="noStrike" dirty="0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 | </a:t>
            </a:r>
            <a:r>
              <a:rPr lang="en-US" sz="3600" b="1" i="0" u="none" strike="noStrike" dirty="0" err="1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数据赋能</a:t>
            </a:r>
            <a:r>
              <a:rPr lang="en-US" sz="3600" b="1" i="0" u="none" strike="noStrike" dirty="0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 | </a:t>
            </a:r>
            <a:r>
              <a:rPr lang="en-US" sz="3600" b="1" i="0" u="none" strike="noStrike" dirty="0" err="1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责任共生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0" y="4699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0" i="0" u="none" strike="noStrike" dirty="0" err="1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为中国城市提供了在追求发展的同时，兼顾社会公平与生态平衡的宝贵转型范本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0" y="5715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1" i="0" u="none" strike="noStrike" dirty="0" err="1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谢谢大家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692</Words>
  <Application>Microsoft Office PowerPoint</Application>
  <PresentationFormat>宽屏</PresentationFormat>
  <Paragraphs>93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jike rick</cp:lastModifiedBy>
  <cp:revision>7</cp:revision>
  <dcterms:modified xsi:type="dcterms:W3CDTF">2026-05-17T16:13:18Z</dcterms:modified>
</cp:coreProperties>
</file>