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1.svg" ContentType="image/svg+xml"/>
  <Override PartName="/ppt/media/image53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今天我将为大家分享一个极具创新性的城市发展案例——土耳其伊兹密尔市，它成为了全球首个将“甜甜圈经济学”这一前沿理论法定化的城市。本次分享将深入探讨这一实践的背景、模式、成果以及对我们中国城市可持续发展的深刻启示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生态维度，Gevrek模型规划了一系列关键项目。比如，对城市的生命线——伊兹密尔海湾进行大规模生态修复，恢复湿地，治理污水，重现碧海蓝天。同时，制定了清晰的零碳城市路线图，大力发展公共交通、推广电动汽车、建设智能电网。此外，还积极推动循环经济，通过强制分类和资源回收，力求实现城市的零废弃目标，为市民创造可持续发展的宜居环境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社会和经济维度，Gevrek模型同样举措扎实。社会方面，重点是保障民生、提升公共服务，并通过社区工作坊等形式赋予市民更多参与权。经济方面，则通过孵化绿色产业、创造绿色就业和推广可持续旅游，实现经济发展模式的转型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自2024年9月法案通过以来，Gevrek模型的实施进展迅速。目前已经完成了顶层设计和机构搭建，并启动了各项基础工作。展望未来，伊兹密尔设定了清晰的短期、中期和长期目标，致力于将城市打造成为一个全球领先的再生型滨海城市典范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虽然目前还没有大量的量化成果，但伊兹密尔的实践已经取得了巨大的战略成功。它不仅成为全球首个将甜甜圈经济学法定化的城市，为理论落地提供了宝贵案例，更获得了市长等高层的高度评价和国际社会的广泛关注，树立了城市治理创新的新标杆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伊兹密尔的案例对中国城市具有深刻的启示。在理念上，我们需要从“增长优先”转向“福祉优先”，更关注人的感受。在规划上，应将可持续理念纳入法定规划体系，并设立明确的考核指标，确保政策真正落地。在治理上，要打破部门壁垒，构建政府、企业和公众多元协同的治理模式。在实践上，则要注重本土化创新，用老百姓听得懂的方式去传播理念，鼓励大家共同参与，让可持续发展成为全社会的共识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对于中国的沿海城市，如青岛、厦门，伊兹密尔的经验尤为宝贵。它们同样面临海洋保护、产业升级等挑战。我们可以借鉴Gevrek模型的方法，绘制自己的“城市甜甜圈画像”，找到问题的症结，从而制定出更科学、更具针对性的可持续发展策略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伊兹密尔的探索为我们展示了一条通往可持续未来的可能路径。希望今天的分享能给大家带来启发。让我们共同努力，推动我们的城市迈向一个更加安全、公正和繁荣的未来。谢谢大家！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分享将分为四个部分。首先，我们将深入了解“甜甜圈经济学”这一理论基石。接着，探讨伊兹密尔这座城市为何以及如何选择了这一发展路径。然后，我们将详细解析其本土化的“Gevrek模型”。最后，总结其实施成果并探讨对中国城市的宝贵启示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首先我们来看理论基石——甜甜圈经济学。这个模型非常直观，它由两个同心圆构成。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内环是“社会基础”，代表了一个公正社会的基本底线，确保没有人会缺少生活必需品。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外环是“生态天花板”，代表了地球生态系统能够承受的极限。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而位于两者之间的环形区域，就是我们追求的“安全与公正空间”，一个人类可以共同繁荣、可持续发展的理想区域。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七大思维转变是甜甜圈经济学的核心。首先，我们要改变目标，不再盲目追求GDP，而是关注人的福祉和地球的健康。其次，要着眼大局，认识到经济是社会和环境的一部分。第三，要滋养人性，设计能激发我们合作与创造力的系统。最后，要精通系统思维，理解事物间的复杂联系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了解了理论之后，我们来看看实践的土壤——伊兹密尔。这座被誉为“爱琴海明珠”的城市，经济发达，文化繁荣。然而，光鲜的背后，它也面临着与许多现代城市相似的困境，正是这些挑战，促使它寻求新的发展路径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伊兹密尔面临的挑战是双重的。在社会层面，严重的通货膨胀让市民生活压力巨大。在生态层面，作为港口工业城市，海洋污染和碳排放问题日益突出。这些相互关联的危机，让传统的增长模式难以为继。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为什么是甜甜圈经济学？因为它提供了一个系统性的解决方案，能够同时应对社会和生态问题。它以人为本，目标清晰，并且基于科学研究，具有前瞻性。对于伊兹密尔这样一个具有全球视野的城市来说，这不仅是解决当下问题的良药，更是引领未来发展的战略选择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伊兹密尔的高明之处在于本土化创新。他们没有直接使用“甜甜圈”这个词，而是巧妙地借用了当地一种叫“Gevrek”的环形面包。这个名字不仅形状相似，而且在土耳其语中还有“脆弱”的含义，完美诠释了平衡的珍贵。这种本土化的表达，极大地增强了公众的认同感和参与度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Gevrek模型的目标非常明确：既要保护生态，又要保障民生。为了确保落地，伊兹密尔建立了一套强有力的实施体系。从市长亲自推动，到将其写入具有法律效力的城市规划，再到成立专门的执行机构GEAL，并联合各方力量协同推进，形成了一个从顶层设计到社区参与的完整治理闭环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image" Target="../media/image30.svg"/><Relationship Id="rId7" Type="http://schemas.openxmlformats.org/officeDocument/2006/relationships/image" Target="../media/image29.png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28.jpeg"/><Relationship Id="rId23" Type="http://schemas.openxmlformats.org/officeDocument/2006/relationships/notesSlide" Target="../notesSlides/notesSlide10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12.xml"/><Relationship Id="rId20" Type="http://schemas.openxmlformats.org/officeDocument/2006/relationships/image" Target="../media/image34.svg"/><Relationship Id="rId2" Type="http://schemas.openxmlformats.org/officeDocument/2006/relationships/image" Target="../media/image27.jpeg"/><Relationship Id="rId19" Type="http://schemas.openxmlformats.org/officeDocument/2006/relationships/image" Target="../media/image33.png"/><Relationship Id="rId18" Type="http://schemas.openxmlformats.org/officeDocument/2006/relationships/tags" Target="../tags/tag11.xml"/><Relationship Id="rId17" Type="http://schemas.openxmlformats.org/officeDocument/2006/relationships/tags" Target="../tags/tag10.xml"/><Relationship Id="rId16" Type="http://schemas.openxmlformats.org/officeDocument/2006/relationships/tags" Target="../tags/tag9.xml"/><Relationship Id="rId15" Type="http://schemas.openxmlformats.org/officeDocument/2006/relationships/tags" Target="../tags/tag8.xml"/><Relationship Id="rId14" Type="http://schemas.openxmlformats.org/officeDocument/2006/relationships/image" Target="../media/image32.svg"/><Relationship Id="rId13" Type="http://schemas.openxmlformats.org/officeDocument/2006/relationships/image" Target="../media/image31.png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41.svg"/><Relationship Id="rId7" Type="http://schemas.openxmlformats.org/officeDocument/2006/relationships/image" Target="../media/image40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5.svg"/><Relationship Id="rId4" Type="http://schemas.openxmlformats.org/officeDocument/2006/relationships/image" Target="../media/image44.png"/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9.svg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svg"/><Relationship Id="rId8" Type="http://schemas.openxmlformats.org/officeDocument/2006/relationships/image" Target="../media/image36.png"/><Relationship Id="rId7" Type="http://schemas.openxmlformats.org/officeDocument/2006/relationships/image" Target="../media/image39.svg"/><Relationship Id="rId6" Type="http://schemas.openxmlformats.org/officeDocument/2006/relationships/image" Target="../media/image38.png"/><Relationship Id="rId5" Type="http://schemas.openxmlformats.org/officeDocument/2006/relationships/image" Target="../media/image53.svg"/><Relationship Id="rId4" Type="http://schemas.openxmlformats.org/officeDocument/2006/relationships/image" Target="../media/image52.png"/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svg"/><Relationship Id="rId8" Type="http://schemas.openxmlformats.org/officeDocument/2006/relationships/image" Target="../media/image20.png"/><Relationship Id="rId7" Type="http://schemas.openxmlformats.org/officeDocument/2006/relationships/image" Target="../media/image19.svg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6" Type="http://schemas.openxmlformats.org/officeDocument/2006/relationships/notesSlide" Target="../notesSlides/notesSlide9.xml"/><Relationship Id="rId15" Type="http://schemas.openxmlformats.org/officeDocument/2006/relationships/slideLayout" Target="../slideLayouts/slideLayout12.xml"/><Relationship Id="rId14" Type="http://schemas.openxmlformats.org/officeDocument/2006/relationships/image" Target="../media/image26.jpeg"/><Relationship Id="rId13" Type="http://schemas.openxmlformats.org/officeDocument/2006/relationships/image" Target="../media/image25.svg"/><Relationship Id="rId12" Type="http://schemas.openxmlformats.org/officeDocument/2006/relationships/image" Target="../media/image24.png"/><Relationship Id="rId11" Type="http://schemas.openxmlformats.org/officeDocument/2006/relationships/image" Target="../media/image23.svg"/><Relationship Id="rId10" Type="http://schemas.openxmlformats.org/officeDocument/2006/relationships/image" Target="../media/image22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F172A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1016000" y="2286000"/>
            <a:ext cx="10414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伊兹密尔：全球首个“甜甜圈城市”的实践与启示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3937000"/>
            <a:ext cx="1143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4445000"/>
            <a:ext cx="10414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0" i="0" u="none" strike="noStrike">
                <a:solidFill>
                  <a:srgbClr val="FFFFFF">
                    <a:alpha val="94902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城市可持续发展的新范式探索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588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2026 · 城市可持续发展专题分享 | 甜甜圈经济学全球落地标杆案例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关键项目：生态维度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t="16145" b="16145"/>
          <a:stretch>
            <a:fillRect/>
          </a:stretch>
        </p:blipFill>
        <p:spPr>
          <a:xfrm>
            <a:off x="762000" y="1524000"/>
            <a:ext cx="5207000" cy="2349500"/>
          </a:xfrm>
          <a:prstGeom prst="roundRect">
            <a:avLst>
              <a:gd name="adj" fmla="val 6486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 t="19918" b="19918"/>
          <a:stretch>
            <a:fillRect/>
          </a:stretch>
        </p:blipFill>
        <p:spPr>
          <a:xfrm>
            <a:off x="762000" y="4127500"/>
            <a:ext cx="5207000" cy="2349500"/>
          </a:xfrm>
          <a:prstGeom prst="roundRect">
            <a:avLst>
              <a:gd name="adj" fmla="val 6486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6" name="AutoShape 6"/>
          <p:cNvSpPr/>
          <p:nvPr>
            <p:custDataLst>
              <p:tags r:id="rId4"/>
            </p:custDataLst>
          </p:nvPr>
        </p:nvSpPr>
        <p:spPr>
          <a:xfrm>
            <a:off x="6223000" y="1524000"/>
            <a:ext cx="52070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6223000" y="1524000"/>
            <a:ext cx="76200" cy="1524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17780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>
            <p:custDataLst>
              <p:tags r:id="rId9"/>
            </p:custDataLst>
          </p:nvPr>
        </p:nvSpPr>
        <p:spPr>
          <a:xfrm>
            <a:off x="6985000" y="1651000"/>
            <a:ext cx="419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6653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伊兹密尔海湾生态修复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实施严格的污水治理，清理海洋垃圾，恢复沿岸湿地，从源头改善并提升近岸海水水质，重塑海洋生态活力。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10"/>
            </p:custDataLst>
          </p:nvPr>
        </p:nvSpPr>
        <p:spPr>
          <a:xfrm>
            <a:off x="6223000" y="3302000"/>
            <a:ext cx="52070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>
            <p:custDataLst>
              <p:tags r:id="rId11"/>
            </p:custDataLst>
          </p:nvPr>
        </p:nvSpPr>
        <p:spPr>
          <a:xfrm>
            <a:off x="6223000" y="3302000"/>
            <a:ext cx="76200" cy="1524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77000" y="35560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>
            <p:custDataLst>
              <p:tags r:id="rId15"/>
            </p:custDataLst>
          </p:nvPr>
        </p:nvSpPr>
        <p:spPr>
          <a:xfrm>
            <a:off x="6991350" y="3429000"/>
            <a:ext cx="419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6653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零碳城市路线图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大力发展绿色公共交通，全面推广电动汽车，建设高弹性智能电网系统，提升既有建筑能效，增加城市公共绿地面积，构建低碳生活圈。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>
            <p:custDataLst>
              <p:tags r:id="rId16"/>
            </p:custDataLst>
          </p:nvPr>
        </p:nvSpPr>
        <p:spPr>
          <a:xfrm>
            <a:off x="6223000" y="5080000"/>
            <a:ext cx="5207000" cy="1524000"/>
          </a:xfrm>
          <a:prstGeom prst="roundRect">
            <a:avLst>
              <a:gd name="adj" fmla="val 8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>
            <p:custDataLst>
              <p:tags r:id="rId17"/>
            </p:custDataLst>
          </p:nvPr>
        </p:nvSpPr>
        <p:spPr>
          <a:xfrm>
            <a:off x="6223000" y="5080000"/>
            <a:ext cx="76200" cy="1524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477000" y="5334000"/>
            <a:ext cx="355600" cy="355600"/>
          </a:xfrm>
          <a:prstGeom prst="rect">
            <a:avLst/>
          </a:prstGeom>
        </p:spPr>
      </p:pic>
      <p:sp>
        <p:nvSpPr>
          <p:cNvPr id="17" name="AutoShape 17"/>
          <p:cNvSpPr/>
          <p:nvPr>
            <p:custDataLst>
              <p:tags r:id="rId21"/>
            </p:custDataLst>
          </p:nvPr>
        </p:nvSpPr>
        <p:spPr>
          <a:xfrm>
            <a:off x="6985000" y="5207000"/>
            <a:ext cx="4191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6653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循环经济与零废弃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6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推行强制垃圾分类制度，建立覆盖全市的回收与再利用中心，政策引导并鼓励企业进行绿色产品回收设计，最大程度减少城市废弃物。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关键项目：社会与经济维度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21621" b="21621"/>
          <a:stretch>
            <a:fillRect/>
          </a:stretch>
        </p:blipFill>
        <p:spPr>
          <a:xfrm>
            <a:off x="1016000" y="1905000"/>
            <a:ext cx="4699000" cy="1778000"/>
          </a:xfrm>
          <a:prstGeom prst="roundRect">
            <a:avLst>
              <a:gd name="adj" fmla="val 5714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1016000" y="3937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社会维度 · Social Dimension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4572000"/>
            <a:ext cx="4699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民生保障：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针对低收入群体提供食品、能源补贴，大力建设社会住房，解决居住之忧。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公共服务：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持续改善教育、医疗等基础资源的可及性与服务质量，提升市民生活品质。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17000"/>
              </a:lnSpc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社区赋权：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建立常态化的社区监测点，畅通市民反馈渠道，让居民真正参与到城市决策中。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223000" y="1651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6477000" y="2032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经济维度 · Economic Dimension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477000" y="2921000"/>
            <a:ext cx="4699000" cy="1079500"/>
          </a:xfrm>
          <a:prstGeom prst="roundRect">
            <a:avLst>
              <a:gd name="adj" fmla="val 9411"/>
            </a:avLst>
          </a:prstGeom>
          <a:solidFill>
            <a:srgbClr val="F0FDF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67500" y="31750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366000" y="3048000"/>
            <a:ext cx="355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580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绿色产业孵化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设立专项发展基金，精准支持本地绿色技术研发与初创型环保企业的成长。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477000" y="4127500"/>
            <a:ext cx="4699000" cy="1079500"/>
          </a:xfrm>
          <a:prstGeom prst="roundRect">
            <a:avLst>
              <a:gd name="adj" fmla="val 9411"/>
            </a:avLst>
          </a:prstGeom>
          <a:solidFill>
            <a:srgbClr val="F0FDF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67500" y="4381500"/>
            <a:ext cx="457200" cy="4572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366000" y="4254500"/>
            <a:ext cx="355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580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绿色就业创造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在可再生能源、生态修复及循环经济等领域，创造大量稳定且高质量的就业岗位。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6477000" y="5207000"/>
            <a:ext cx="4699000" cy="889000"/>
          </a:xfrm>
          <a:prstGeom prst="roundRect">
            <a:avLst>
              <a:gd name="adj" fmla="val 11428"/>
            </a:avLst>
          </a:prstGeom>
          <a:solidFill>
            <a:srgbClr val="F0FDF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67500" y="5397500"/>
            <a:ext cx="457200" cy="457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366000" y="5308600"/>
            <a:ext cx="355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580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可持续旅游发展</a:t>
            </a:r>
            <a:endParaRPr lang="en-US" sz="1100"/>
          </a:p>
          <a:p>
            <a:pPr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发展生态旅游与文化体验游，在吸引游客同时最大程度减少环境负面影响。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实施进展与预期成果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1905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47800" y="1879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已取得的进展 (2024-2026)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667000"/>
            <a:ext cx="4699000" cy="1079500"/>
          </a:xfrm>
          <a:prstGeom prst="roundRect">
            <a:avLst>
              <a:gd name="adj" fmla="val 7058"/>
            </a:avLst>
          </a:prstGeom>
          <a:solidFill>
            <a:srgbClr val="F0FDF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1206500" y="28194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580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2024.09 | 法案通过与规划纳入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市议会正式通过法案，将Gevrek模型纳入《2025-2029年城市战略规划》，确立其顶层设计地位。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1016000" y="3937000"/>
            <a:ext cx="4699000" cy="1079500"/>
          </a:xfrm>
          <a:prstGeom prst="roundRect">
            <a:avLst>
              <a:gd name="adj" fmla="val 7058"/>
            </a:avLst>
          </a:prstGeom>
          <a:solidFill>
            <a:srgbClr val="F0FDF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1206500" y="40894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580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2025.Q1 | 机构与职责落地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成立“Gevrek经济行动实验室”(GEAL)，明确各政府部门与协作机构的权责分工。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1016000" y="5080000"/>
            <a:ext cx="4699000" cy="1079500"/>
          </a:xfrm>
          <a:prstGeom prst="roundRect">
            <a:avLst>
              <a:gd name="adj" fmla="val 7058"/>
            </a:avLst>
          </a:prstGeom>
          <a:solidFill>
            <a:srgbClr val="F0FDF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1206500" y="52324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580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2025.Q2 | 四大板块全面启动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同步推进数据库建设、公众参与机制、企业对接网络以及全渠道宣传推广工作。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223000" y="1651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77000" y="1905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908800" y="18796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未来发展目标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0" y="2667000"/>
            <a:ext cx="4699000" cy="1079500"/>
          </a:xfrm>
          <a:prstGeom prst="roundRect">
            <a:avLst>
              <a:gd name="adj" fmla="val 7058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667500" y="28194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短期 (2025-2029) · 聚焦突破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重点聚焦零碳城市建设路径与海湾生态环境改善，产出可量化的阶段性成果，验证模型可行性。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6477000" y="3937000"/>
            <a:ext cx="4699000" cy="1079500"/>
          </a:xfrm>
          <a:prstGeom prst="roundRect">
            <a:avLst>
              <a:gd name="adj" fmla="val 7058"/>
            </a:avLst>
          </a:prstGeom>
          <a:solidFill>
            <a:srgbClr val="F9FAFB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6667500" y="40894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中期 (至2054) · 全面转型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推动全行业低碳转型与城市空间结构的系统优化，实现经济发展与生态保护的深度融合。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6477000" y="5080000"/>
            <a:ext cx="4699000" cy="1079500"/>
          </a:xfrm>
          <a:prstGeom prst="roundRect">
            <a:avLst>
              <a:gd name="adj" fmla="val 7058"/>
            </a:avLst>
          </a:prstGeom>
          <a:solidFill>
            <a:srgbClr val="F0FDF4">
              <a:alpha val="100000"/>
            </a:srgbClr>
          </a:solidFill>
          <a:ln w="12700" cap="flat" cmpd="sng">
            <a:solidFill>
              <a:srgbClr val="86EFAC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6667500" y="5232400"/>
            <a:ext cx="431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580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长期愿景 · 全球典范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1580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打造全球领先、可复制推广的“再生型滨海城市”标杆，引领区域可持续发展。</a:t>
            </a:r>
            <a:endParaRPr lang="en-US" sz="1300" b="0" i="0" u="none" strike="noStrike">
              <a:solidFill>
                <a:srgbClr val="15803D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成果与评价：里程碑式的意义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尽管项目启动时间尚短，但其战略价值和潜在影响已获得广泛认可。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3302000" cy="3556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762000" y="2413000"/>
            <a:ext cx="3302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" y="2870200"/>
            <a:ext cx="457200" cy="4572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651000" y="2844800"/>
            <a:ext cx="215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6653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战略价值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3683000"/>
            <a:ext cx="279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伊兹密尔成为全球首个将甜甜圈经济学法定化的城市，为该理论的实践提供了关键的“落地”案例，具有里程碑式的意义。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445000" y="2413000"/>
            <a:ext cx="3302000" cy="3556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4445000" y="2413000"/>
            <a:ext cx="3302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49800" y="2870200"/>
            <a:ext cx="457200" cy="4572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334000" y="2844800"/>
            <a:ext cx="215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6653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高层评价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699000" y="3683000"/>
            <a:ext cx="279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市长Cemil Tugay强调，该模型是应对多重危机、实现城市长期韧性发展的“新范式”和“唯一出路”。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128000" y="2413000"/>
            <a:ext cx="3302000" cy="3556000"/>
          </a:xfrm>
          <a:prstGeom prst="roundRect">
            <a:avLst>
              <a:gd name="adj" fmla="val 4615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8128000" y="2413000"/>
            <a:ext cx="3302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32800" y="2870200"/>
            <a:ext cx="457200" cy="4572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9017000" y="2844800"/>
            <a:ext cx="215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6653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国际关注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382000" y="3683000"/>
            <a:ext cx="2794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项目已引起国际媒体和可持续发展领域的高度关注，被视为全球城市治理与发展模式创新的标杆。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对中国城市的启示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" y="2171700"/>
            <a:ext cx="812800" cy="812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2159000" y="1905000"/>
            <a:ext cx="3556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 理念层面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200"/>
              </a:spcBef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从“增长优先”到“福祉优先”，将居民幸福感、社会公平和生态健康置于核心，让城市发展回归人本价值。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223000" y="1651000"/>
            <a:ext cx="5207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27800" y="2171700"/>
            <a:ext cx="812800" cy="812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620000" y="1905000"/>
            <a:ext cx="3556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规划层面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200"/>
              </a:spcBef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将可持续理念全面纳入法定规划体系，建立清晰、量化的考核指标体系，从制度上确保绿色低碳政策真正落地。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762000" y="4191000"/>
            <a:ext cx="5207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66800" y="4711700"/>
            <a:ext cx="812800" cy="812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2159000" y="4445000"/>
            <a:ext cx="3556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治理层面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200"/>
              </a:spcBef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打破行政壁垒，构建政府、企业、社会组织和市民多元协同的治理模式，充分发挥市场配置资源的作用与公众参与的力量。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223000" y="4191000"/>
            <a:ext cx="5207000" cy="2159000"/>
          </a:xfrm>
          <a:prstGeom prst="roundRect">
            <a:avLst>
              <a:gd name="adj" fmla="val 7058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27800" y="4711700"/>
            <a:ext cx="812800" cy="812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620000" y="4445000"/>
            <a:ext cx="3556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0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实践层面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200"/>
              </a:spcBef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推动本土化创新，避免照搬照抄，用通俗化、生活化的方式传播理念，让市民从被动接受转变为主动参与城市共建。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具体案例借鉴：中国沿海城市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20394" b="20394"/>
          <a:stretch>
            <a:fillRect/>
          </a:stretch>
        </p:blipFill>
        <p:spPr>
          <a:xfrm>
            <a:off x="952500" y="1841500"/>
            <a:ext cx="4826000" cy="1905000"/>
          </a:xfrm>
          <a:prstGeom prst="roundRect">
            <a:avLst>
              <a:gd name="adj" fmla="val 5333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952500" y="3937000"/>
            <a:ext cx="4826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青岛：海洋生态与产业的双重考验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为北方重要的沿海中心城市，青岛在发展海洋经济的同时，同样面临海洋生态环境保护与传统产业升级转型的挑战。如何平衡港口物流、海洋渔业与滨海旅游业的发展，避免重蹈“先污染后治理”的覆辙，是其可持续发展的关键课题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223000" y="1651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t="18011" b="18011"/>
          <a:stretch>
            <a:fillRect/>
          </a:stretch>
        </p:blipFill>
        <p:spPr>
          <a:xfrm>
            <a:off x="6413500" y="1841500"/>
            <a:ext cx="4826000" cy="1905000"/>
          </a:xfrm>
          <a:prstGeom prst="roundRect">
            <a:avLst>
              <a:gd name="adj" fmla="val 5333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6413500" y="3937000"/>
            <a:ext cx="4826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厦门：城市更新中的“甜甜圈画像”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厦门可尝试绘制“城市甜甜圈画像”，识别社会基础服务的短板与生态环境的承载天花板。通过精准识别问题，制定针对性的城市更新与生态修复行动方案，在维护城市公平性的同时，探索出一条符合自身地理特征与人文特色的高质量可持续发展路径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635" cy="6858000"/>
          </a:xfrm>
          <a:prstGeom prst="roundRect">
            <a:avLst>
              <a:gd name="adj" fmla="val 0"/>
            </a:avLst>
          </a:prstGeom>
          <a:blipFill rotWithShape="1">
            <a:blip r:embed="rId1"/>
            <a:stretch>
              <a:fillRect/>
            </a:stretch>
          </a:blipFill>
          <a:ln w="25400" cap="flat" cmpd="sng">
            <a:noFill/>
            <a:prstDash val="solid"/>
            <a:round/>
          </a:ln>
          <a:effectLst/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" y="0"/>
            <a:ext cx="12186920" cy="6858000"/>
          </a:xfrm>
          <a:prstGeom prst="rect">
            <a:avLst/>
          </a:prstGeom>
          <a:ln>
            <a:noFill/>
          </a:ln>
        </p:spPr>
      </p:pic>
      <p:sp>
        <p:nvSpPr>
          <p:cNvPr id="3" name="AutoShape 3"/>
          <p:cNvSpPr/>
          <p:nvPr/>
        </p:nvSpPr>
        <p:spPr>
          <a:xfrm>
            <a:off x="1016000" y="2794000"/>
            <a:ext cx="1016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谢谢观看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1016000" y="4191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0" i="0" u="none" strike="noStrike">
                <a:solidFill>
                  <a:srgbClr val="FFFFFF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共同迈向可持续的未来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5461000"/>
            <a:ext cx="1016000" cy="762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 CONTENTS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207000" cy="2222500"/>
          </a:xfrm>
          <a:prstGeom prst="roundRect">
            <a:avLst>
              <a:gd name="adj" fmla="val 6857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2032000"/>
            <a:ext cx="114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2413000" y="2095500"/>
            <a:ext cx="3302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理论基石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5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甜甜圈经济学详解</a:t>
            </a:r>
            <a:endParaRPr lang="en-US" sz="15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6223000" y="1651000"/>
            <a:ext cx="5207000" cy="2222500"/>
          </a:xfrm>
          <a:prstGeom prst="roundRect">
            <a:avLst>
              <a:gd name="adj" fmla="val 6857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6477000" y="2032000"/>
            <a:ext cx="114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874000" y="2095500"/>
            <a:ext cx="3302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城市选择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5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伊兹密尔的挑战与抉择</a:t>
            </a:r>
            <a:endParaRPr lang="en-US" sz="15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762000" y="4191000"/>
            <a:ext cx="5207000" cy="2222500"/>
          </a:xfrm>
          <a:prstGeom prst="roundRect">
            <a:avLst>
              <a:gd name="adj" fmla="val 6857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1016000" y="4572000"/>
            <a:ext cx="114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2413000" y="4635500"/>
            <a:ext cx="3302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本土实践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5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Gevrek模型的设计与实施</a:t>
            </a:r>
            <a:endParaRPr lang="en-US" sz="15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6223000" y="4191000"/>
            <a:ext cx="5207000" cy="2222500"/>
          </a:xfrm>
          <a:prstGeom prst="roundRect">
            <a:avLst>
              <a:gd name="adj" fmla="val 6857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6477000" y="4572000"/>
            <a:ext cx="1143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874000" y="4635500"/>
            <a:ext cx="33020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2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成果与启示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200"/>
              </a:spcBef>
            </a:pPr>
            <a:r>
              <a:rPr lang="en-US" sz="15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实施进展与中国借鉴</a:t>
            </a:r>
            <a:endParaRPr lang="en-US" sz="15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t="2299" b="2299"/>
          <a:stretch>
            <a:fillRect/>
          </a:stretch>
        </p:blipFill>
        <p:spPr>
          <a:xfrm>
            <a:off x="609600" y="1397000"/>
            <a:ext cx="5207000" cy="4953000"/>
          </a:xfrm>
          <a:prstGeom prst="roundRect">
            <a:avLst>
              <a:gd name="adj" fmla="val 3076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4" name="AutoShape 4"/>
          <p:cNvSpPr/>
          <p:nvPr/>
        </p:nvSpPr>
        <p:spPr>
          <a:xfrm>
            <a:off x="6604000" y="508000"/>
            <a:ext cx="508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理论基石：甜甜圈经济学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604000" y="1397000"/>
            <a:ext cx="508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在“社会基础”与“生态天花板”之间繁荣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604000" y="2159000"/>
            <a:ext cx="495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“甜甜圈经济学”由英国经济学家凯特·拉沃斯提出，描绘了一个“安全与公正的空间”，旨在平衡人类福祉与地球健康，是指导我们可持续发展的核心模型。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604000" y="3302000"/>
            <a:ext cx="4953000" cy="1143000"/>
          </a:xfrm>
          <a:prstGeom prst="roundRect">
            <a:avLst>
              <a:gd name="adj" fmla="val 8888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6604000" y="3302000"/>
            <a:ext cx="76200" cy="1143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6858000" y="34290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1182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社会基础 (内环) · 保障底线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确保人人享有食物、水、住房、教育、健康等12项基本生活必需品，构建一个公正的社会基石。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6604000" y="4572000"/>
            <a:ext cx="4953000" cy="1143000"/>
          </a:xfrm>
          <a:prstGeom prst="roundRect">
            <a:avLst>
              <a:gd name="adj" fmla="val 8888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6604000" y="4572000"/>
            <a:ext cx="76200" cy="1143000"/>
          </a:xfrm>
          <a:prstGeom prst="roundRect">
            <a:avLst>
              <a:gd name="adj" fmla="val 0"/>
            </a:avLst>
          </a:prstGeom>
          <a:solidFill>
            <a:srgbClr val="EAB30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6858000" y="46990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1182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生态天花板 (外环) · 严守上限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人类活动不得突破气候变化、生物多样性丧失等9大地球生态极限，避免对地球造成不可逆的破坏。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6604000" y="5588000"/>
            <a:ext cx="4953000" cy="1079500"/>
          </a:xfrm>
          <a:prstGeom prst="roundRect">
            <a:avLst>
              <a:gd name="adj" fmla="val 9411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6604000" y="5588000"/>
            <a:ext cx="76200" cy="1079500"/>
          </a:xfrm>
          <a:prstGeom prst="roundRect">
            <a:avLst>
              <a:gd name="adj" fmla="val 0"/>
            </a:avLst>
          </a:prstGeom>
          <a:solidFill>
            <a:srgbClr val="3B82F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6858000" y="56896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1182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安全与公正空间 (中间区域)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在满足人类基本需求的同时不突破生态极限，是实现可持续繁荣的理想状态。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8000" y="5080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6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甜甜圈城市的七大设计原则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6228111" y="15337902"/>
            <a:ext cx="1422400" cy="304800"/>
          </a:xfrm>
          <a:prstGeom prst="rect">
            <a:avLst/>
          </a:prstGeom>
          <a:noFill/>
          <a:ln w="12700">
            <a:noFill/>
            <a:prstDash val="solid"/>
          </a:ln>
        </p:spPr>
        <p:txBody>
          <a:bodyPr wrap="none" lIns="0" tIns="0" rIns="0" bIns="0" rtlCol="0" anchor="t"/>
          <a:lstStyle/>
          <a:p>
            <a:pPr algn="l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508000" y="1397000"/>
            <a:ext cx="3302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508000" y="1397000"/>
            <a:ext cx="76200" cy="1524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698500" y="1524000"/>
            <a:ext cx="63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397000" y="1524000"/>
            <a:ext cx="228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目标重塑：追求福祉而非增长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从追求无限GDP增长，转向追求让所有人在地球边界内过上美好生活。</a:t>
            </a:r>
            <a:endParaRPr lang="en-US" sz="11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508000" y="3175000"/>
            <a:ext cx="3302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508000" y="3175000"/>
            <a:ext cx="76200" cy="1524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698500" y="3302000"/>
            <a:ext cx="63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397000" y="3302000"/>
            <a:ext cx="228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系统思维：城市是生态子系统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将城市经济视为嵌入社会和地球生态系统的子系统，而非独立市场。</a:t>
            </a:r>
            <a:endParaRPr lang="en-US" sz="11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508000" y="4953000"/>
            <a:ext cx="3302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508000" y="4953000"/>
            <a:ext cx="76200" cy="1524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698500" y="5080000"/>
            <a:ext cx="63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397000" y="5080000"/>
            <a:ext cx="2286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以人为本：激发社区活力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摒弃“理性经济人”假设，承认市民的社会性、创造力与合作精神。</a:t>
            </a:r>
            <a:endParaRPr lang="en-US" sz="11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4064000" y="1397000"/>
            <a:ext cx="3302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4064000" y="1397000"/>
            <a:ext cx="76200" cy="1524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/>
        </p:nvSpPr>
        <p:spPr>
          <a:xfrm>
            <a:off x="4254500" y="1524000"/>
            <a:ext cx="63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4889500" y="1524000"/>
            <a:ext cx="2286000" cy="96583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循环设计：资源生生不息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采用系统思维，理解经济社会环境的复杂作用，设计循环经济模式。</a:t>
            </a:r>
            <a:endParaRPr lang="en-US" sz="11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4064000" y="3175000"/>
            <a:ext cx="3302000" cy="1524000"/>
          </a:xfrm>
          <a:prstGeom prst="roundRect">
            <a:avLst>
              <a:gd name="adj" fmla="val 10000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4064000" y="3175000"/>
            <a:ext cx="76200" cy="1524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/>
        </p:nvSpPr>
        <p:spPr>
          <a:xfrm>
            <a:off x="4254500" y="3302000"/>
            <a:ext cx="63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4953000" y="3302000"/>
            <a:ext cx="2286000" cy="88836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公平分配：共享发展成果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通过城市规划和政策设计，主动实现资源和机会的公平分配。</a:t>
            </a:r>
            <a:endParaRPr lang="en-US" sz="11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4" name="AutoShape 24"/>
          <p:cNvSpPr/>
          <p:nvPr/>
        </p:nvSpPr>
        <p:spPr>
          <a:xfrm>
            <a:off x="7620000" y="1397000"/>
            <a:ext cx="2794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5" name="AutoShape 25"/>
          <p:cNvSpPr/>
          <p:nvPr/>
        </p:nvSpPr>
        <p:spPr>
          <a:xfrm>
            <a:off x="7620000" y="1397000"/>
            <a:ext cx="76200" cy="2286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6" name="AutoShape 26"/>
          <p:cNvSpPr/>
          <p:nvPr/>
        </p:nvSpPr>
        <p:spPr>
          <a:xfrm>
            <a:off x="7810500" y="1524000"/>
            <a:ext cx="63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8382000" y="1524000"/>
            <a:ext cx="1905000" cy="137858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生态优先：修复城市生态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从线性模式转向循环模式，优先保护自然，设计再生能力的城市经济。</a:t>
            </a:r>
            <a:endParaRPr lang="en-US" sz="11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8" name="AutoShape 28"/>
          <p:cNvSpPr/>
          <p:nvPr/>
        </p:nvSpPr>
        <p:spPr>
          <a:xfrm>
            <a:off x="7620000" y="3937000"/>
            <a:ext cx="2794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9" name="AutoShape 29"/>
          <p:cNvSpPr/>
          <p:nvPr/>
        </p:nvSpPr>
        <p:spPr>
          <a:xfrm>
            <a:off x="7620000" y="3937000"/>
            <a:ext cx="76200" cy="2286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0" name="AutoShape 30"/>
          <p:cNvSpPr/>
          <p:nvPr/>
        </p:nvSpPr>
        <p:spPr>
          <a:xfrm>
            <a:off x="7810500" y="4064000"/>
            <a:ext cx="63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07</a:t>
            </a: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8382000" y="4064000"/>
            <a:ext cx="1905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韧性发展：重质而非速度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经济增长是手段而非目的，更关注增长的质量和可持续性。</a:t>
            </a:r>
            <a:endParaRPr lang="en-US" sz="11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9351" r="9351"/>
          <a:stretch>
            <a:fillRect/>
          </a:stretch>
        </p:blipFill>
        <p:spPr>
          <a:xfrm>
            <a:off x="609600" y="1778000"/>
            <a:ext cx="5334000" cy="4318000"/>
          </a:xfrm>
          <a:prstGeom prst="roundRect">
            <a:avLst>
              <a:gd name="adj" fmla="val 3529"/>
            </a:avLst>
          </a:prstGeom>
          <a:noFill/>
          <a:ln w="508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4" name="AutoShape 4"/>
          <p:cNvSpPr/>
          <p:nvPr/>
        </p:nvSpPr>
        <p:spPr>
          <a:xfrm>
            <a:off x="6604000" y="508000"/>
            <a:ext cx="495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城市选择：爱琴海的明珠与隐忧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604000" y="2032000"/>
            <a:ext cx="495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伊兹密尔 (Izmir)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604000" y="3175000"/>
            <a:ext cx="4953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伊兹密尔是土耳其第三大城市，坐落于爱琴海东岸。作为重要的港口与工业中心，它不仅是经济枢纽，更是拥有深厚历史底蕴的文化旅游胜地。这里既有罗马时代的遗迹诉说着过往，也有充满活力的市民社会展现着现代城市的生命力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604000" y="4953000"/>
            <a:ext cx="4953000" cy="1397000"/>
          </a:xfrm>
          <a:prstGeom prst="roundRect">
            <a:avLst>
              <a:gd name="adj" fmla="val 7272"/>
            </a:avLst>
          </a:prstGeom>
          <a:solidFill>
            <a:srgbClr val="F0FDF4">
              <a:alpha val="100000"/>
            </a:srgbClr>
          </a:solidFill>
          <a:ln w="12700" cap="flat" cmpd="sng">
            <a:solidFill>
              <a:srgbClr val="BBF7D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07200" y="52705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302500" y="5143500"/>
            <a:ext cx="406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5803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发展的隐忧：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然而，在繁荣的表象之下，这座城市正面临日益严峻的“双重挑战”，这些问题不仅制约了其进一步发展，也成为了它寻求转型的核心动力。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发展挑战：社会与生态的双重压力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19608" b="19608"/>
          <a:stretch>
            <a:fillRect/>
          </a:stretch>
        </p:blipFill>
        <p:spPr>
          <a:xfrm>
            <a:off x="952500" y="1841500"/>
            <a:ext cx="4826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952500" y="3937000"/>
            <a:ext cx="482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社会挑战：生活成本危机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952500" y="4635500"/>
            <a:ext cx="4826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高通胀：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近年来，土耳其经历了严重的通货膨胀，导致居民购买力急剧下降，日常生活开支负担加重。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000"/>
              </a:spcBef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民生压力：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物价的持续上涨直接影响了普通市民的生活质量，社会财富分配不均加剧，不平等问题日益凸显。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223000" y="1651000"/>
            <a:ext cx="5207000" cy="4572000"/>
          </a:xfrm>
          <a:prstGeom prst="roundRect">
            <a:avLst>
              <a:gd name="adj" fmla="val 3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t="21884" b="21884"/>
          <a:stretch>
            <a:fillRect/>
          </a:stretch>
        </p:blipFill>
        <p:spPr>
          <a:xfrm>
            <a:off x="6413500" y="1841500"/>
            <a:ext cx="4826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0" name="AutoShape 10"/>
          <p:cNvSpPr/>
          <p:nvPr/>
        </p:nvSpPr>
        <p:spPr>
          <a:xfrm>
            <a:off x="6413500" y="3937000"/>
            <a:ext cx="4826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生态挑战：逼近生态承载极限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413500" y="4635500"/>
            <a:ext cx="4826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海洋污染：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伊兹密尔海湾长期受工业废水和城市生活垃圾排放影响，水质恶化，海洋生物多样性受到严重威胁。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000"/>
              </a:spcBef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● 碳排放：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作为重要的工业和港口城市，能源消耗和工业生产导致的碳排放量居高不下，正面临气候变化带来的环境风险。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508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为何选择甜甜圈经济学？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面对复杂的城市问题，伊兹密尔选择了甜甜圈经济学作为新蓝图，原因在于：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207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762000" y="2540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7" name="AutoShape 7"/>
          <p:cNvSpPr/>
          <p:nvPr/>
        </p:nvSpPr>
        <p:spPr>
          <a:xfrm>
            <a:off x="1079500" y="2476500"/>
            <a:ext cx="457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9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系统性解决方案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将社会公平与生态可持续性整合到一个统一框架中，打破单一维度的局限，提供综合解决思路。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223000" y="2286000"/>
            <a:ext cx="5207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6223000" y="2540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6540500" y="2476500"/>
            <a:ext cx="457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9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以人为本的目标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将满足人的基本需求置于首位，与城市改善民生、提升居民幸福感的发展目标高度契合。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62000" y="4445000"/>
            <a:ext cx="5207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762000" y="4699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1079500" y="4635500"/>
            <a:ext cx="457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9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前瞻性与科学性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基于“行星边界”等前沿科学研究，为城市的长期发展设定了明确且不可逾越的生态红线。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6223000" y="4445000"/>
            <a:ext cx="5207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6223000" y="4699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2C55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6540500" y="4635500"/>
            <a:ext cx="457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9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全球趋势与地方实践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0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积极采纳可持续发展的前沿理念，在全球可持续发展领域占据领先地位，树立城市治理新标杆。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11384" r="11384"/>
          <a:stretch>
            <a:fillRect/>
          </a:stretch>
        </p:blipFill>
        <p:spPr>
          <a:xfrm>
            <a:off x="508000" y="1397000"/>
            <a:ext cx="5588000" cy="4826000"/>
          </a:xfrm>
          <a:prstGeom prst="roundRect">
            <a:avLst>
              <a:gd name="adj" fmla="val 421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4" name="AutoShape 4"/>
          <p:cNvSpPr/>
          <p:nvPr/>
        </p:nvSpPr>
        <p:spPr>
          <a:xfrm>
            <a:off x="6604000" y="762000"/>
            <a:ext cx="508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本土实践：Gevrek模型的诞生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604000" y="1905000"/>
            <a:ext cx="508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22C55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从理论到文化符号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604000" y="2794000"/>
            <a:ext cx="495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伊兹密尔并未直接照搬理论，而是将环境平衡理念巧妙融入本土语境，创造了独特的“Gevrek模型”，构建了易于市民理解和认同的文化载体。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604000" y="4064000"/>
            <a:ext cx="4953000" cy="1206500"/>
          </a:xfrm>
          <a:prstGeom prst="roundRect">
            <a:avLst>
              <a:gd name="adj" fmla="val 8421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94500" y="4318000"/>
            <a:ext cx="508000" cy="508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493000" y="4254500"/>
            <a:ext cx="381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文化符号：直观的形象联想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“Gevrek”是当地常见的环形芝麻面包，其形状与“甜甜圈”相似，不仅亲切熟悉，且易于市民快速理解和接受。</a:t>
            </a:r>
            <a:endParaRPr lang="en-US" sz="12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6604000" y="5397500"/>
            <a:ext cx="4953000" cy="1206500"/>
          </a:xfrm>
          <a:prstGeom prst="roundRect">
            <a:avLst>
              <a:gd name="adj" fmla="val 8421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94500" y="5651500"/>
            <a:ext cx="508000" cy="508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7493000" y="5588000"/>
            <a:ext cx="381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词义双关：深层的平衡隐喻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在土耳其语中，“Gevrek”意为“脆弱的”。这一名称精准传达了社会与生态平衡的微妙性，呼吁大家共同精心呵护。</a:t>
            </a:r>
            <a:endParaRPr lang="en-US" sz="12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6604000" y="508000"/>
            <a:ext cx="508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Gevrek模型：强力实施体系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6604000" y="1651000"/>
            <a:ext cx="5080000" cy="1905000"/>
          </a:xfrm>
          <a:prstGeom prst="roundRect">
            <a:avLst>
              <a:gd name="adj" fmla="val 5333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58000" y="19050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7308850" y="1905000"/>
            <a:ext cx="1778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不突破生态天花板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建设零碳城市，减少碳足迹，全方位保护自然生态系统。</a:t>
            </a:r>
            <a:endParaRPr lang="en-US" sz="12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98000" y="19050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0033000" y="1905000"/>
            <a:ext cx="152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不跌落社会基础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改善市民生活质量，缩小贫富差距，促进社会公平正义。</a:t>
            </a:r>
            <a:endParaRPr lang="en-US" sz="12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6604000" y="3810000"/>
            <a:ext cx="5080000" cy="2667000"/>
          </a:xfrm>
          <a:prstGeom prst="roundRect">
            <a:avLst>
              <a:gd name="adj" fmla="val 380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94500" y="4064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239000" y="4064000"/>
            <a:ext cx="203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顶层推动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由市长亲自牵头，确立战略高度，保障政策自上而下的推动。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71000" y="40640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9715500" y="4064000"/>
            <a:ext cx="190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法定化保障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纳入城市战略规划，赋予法律效力，确保长期稳定的实施基础。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94500" y="5207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7239000" y="5207000"/>
            <a:ext cx="203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专业执行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规划局(IZPA)统筹，成立“Gevrek经济行动实验室”(GEAL)负责落地。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71000" y="5207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9715500" y="5207000"/>
            <a:ext cx="190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跨部门协同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联合政府部门、企业、高校与社区多方力量，共建共享治理成果。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8" name="Picture 3"/>
          <p:cNvPicPr>
            <a:picLocks noChangeAspect="1"/>
          </p:cNvPicPr>
          <p:nvPr/>
        </p:nvPicPr>
        <p:blipFill>
          <a:blip r:embed="rId14"/>
          <a:srcRect l="14138" r="14138"/>
          <a:stretch>
            <a:fillRect/>
          </a:stretch>
        </p:blipFill>
        <p:spPr>
          <a:xfrm>
            <a:off x="508000" y="1143000"/>
            <a:ext cx="5334000" cy="4953000"/>
          </a:xfrm>
          <a:prstGeom prst="roundRect">
            <a:avLst>
              <a:gd name="adj" fmla="val 3076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ags/tag10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ags/tag11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ags/tag12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ags/tag2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ags/tag3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ags/tag4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ags/tag5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ags/tag6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ags/tag7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ags/tag8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ags/tag9.xml><?xml version="1.0" encoding="utf-8"?>
<p:tagLst xmlns:p="http://schemas.openxmlformats.org/presentationml/2006/main">
  <p:tag name="KSO_WM_DIAGRAM_VIRTUALLY_FRAME" val="{&quot;height&quot;:400,&quot;left&quot;:480,&quot;top&quot;:120,&quot;width&quot;:42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3446</Words>
  <Application>WPS 演示</Application>
  <PresentationFormat/>
  <Paragraphs>244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Arial</vt:lpstr>
      <vt:lpstr>Noto Sans SC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WPS_1676808745</cp:lastModifiedBy>
  <cp:revision>7</cp:revision>
  <dcterms:created xsi:type="dcterms:W3CDTF">2026-05-12T08:26:23Z</dcterms:created>
  <dcterms:modified xsi:type="dcterms:W3CDTF">2026-05-12T08:44:20Z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2EAB482A24164815A6BC2E5D66145570_13</vt:lpwstr>
  </property>
  <property fmtid="{D5CDD505-2E9C-101B-9397-08002B2CF9AE}" pid="3" name="KSOProductBuildVer">
    <vt:lpwstr>2052-12.1.0.23542</vt:lpwstr>
  </property>
</Properties>
</file>