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5.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60" r:id="rId3"/>
  </p:sldMasterIdLst>
  <p:notesMasterIdLst>
    <p:notesMasterId r:id="rId5"/>
  </p:notesMasterIdLst>
  <p:sldIdLst>
    <p:sldId id="256" r:id="rId4"/>
    <p:sldId id="257" r:id="rId6"/>
    <p:sldId id="258" r:id="rId7"/>
    <p:sldId id="259" r:id="rId8"/>
    <p:sldId id="260" r:id="rId9"/>
    <p:sldId id="261" r:id="rId10"/>
  </p:sldIdLst>
  <p:sldSz cx="12192000" cy="6858000"/>
  <p:notesSz cx="6858000" cy="9144000"/>
  <p:defaultTextStyle>
    <a:defPPr marR="0" lvl="0" algn="l" rtl="0">
      <a:lnSpc>
        <a:spcPct val="100000"/>
      </a:lnSpc>
      <a:spcBef>
        <a:spcPts val="0"/>
      </a:spcBef>
      <a:spcAft>
        <a:spcPts val="0"/>
      </a:spcAft>
    </a:defPPr>
    <a:lvl1pPr marL="0"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L="457200"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L="914400"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L="1371600"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L="1828800"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L="2286000"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L="2743200"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L="3200400"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L="3657600"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620" userDrawn="1">
          <p15:clr>
            <a:srgbClr val="747775"/>
          </p15:clr>
        </p15:guide>
        <p15:guide id="2" pos="2880" userDrawn="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62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今天我将为大家分享一个将前沿经济理论成功转化为城市治理实践的精彩案例——法国格勒诺布尔。我们将一起探讨，这座美丽的阿尔卑斯山城如何通过拥抱“甜甜圈经济学”，探索一条兼顾社会公平与生态可持续的未来发展之路。</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格勒诺布尔，这座位于法国阿尔卑斯山区的城市，正面临着一个典型的现代城市困境。一方面，它的吸引力带来了人口流入，推高了房价，导致严重的居住不平等。另一方面，它所处的脆弱高山生态系统，对城市发展提出了极高的环境要求。如何平衡这对矛盾，是格勒诺布尔必须回答的核心问题。</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为了应对挑战，格勒诺布尔做出了一个开创性的选择——拥抱“甜甜圈经济学”。这个理论的核心非常直观：我们的社会发展，必须在一个由生态上限和社会基础构成的“甜甜圈”内进行。</a:t>
            </a:r>
            <a:endParaRPr lang="en-US" sz="1400" b="0" i="0" u="none" strike="noStrike">
              <a:solidFill>
                <a:srgbClr val="000000"/>
              </a:solidFill>
            </a:endParaRPr>
          </a:p>
          <a:p>
            <a:pPr indent="0" algn="l">
              <a:lnSpc>
                <a:spcPct val="100000"/>
              </a:lnSpc>
            </a:pPr>
            <a:r>
              <a:rPr lang="en-US" sz="1400" b="0" i="0" u="none" strike="noStrike">
                <a:solidFill>
                  <a:srgbClr val="000000"/>
                </a:solidFill>
              </a:rPr>
              <a:t>格勒诺布尔不仅接受了这一理念，更在2022年通过立法将其确立为城市的长期战略，决心通过政府、社会和市民的共同努力，实现这一平衡目标。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理念要落地，必须有实用的工具。格勒诺布尔开发了名为“城市画像”的核心工具，它就像一份城市的体检报告，清晰地展示了社会和生态方面的优势与短板。同时，他们建立了三大关键机制：协同评估确保政策不偏科，动态监测让进展一目了然，市民参与则保证了治理的民主性和有效性，形成了一个完整的治理闭环。</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通过几年的实践，格勒诺布尔已经取得了显著成果，从发布首份“城市画像”到将评估工具嵌入决策流程，步步为营。其模式的制度化、工具化和闭环化特点，为全球城市提供了宝贵经验。对于中国城市而言，这一模式启示我们，可以将“双碳”、民生等目标整合为统一标尺，建立跨部门协同和公众参与机制，探索符合国情的可持续转型之路。</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我的分享到此结束，感谢大家的聆听。格勒诺布尔的故事告诉我们，一个更加公平和可持续的未来并非遥不可及，它需要我们用创新的思维和坚定的行动去共同构建。现在是问答环节，欢迎大家提问。</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matchingName="标题和竖排文字">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1" name="Shape 5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matchingName="竖排标题与文本">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7" name="Shape 1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20" name="Shape 5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matchingName="两栏内容">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2" name="Shape 11"/>
          <p:cNvSpPr txBox="1"/>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3" name="Shape 1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39" name="Shape 37"/>
          <p:cNvSpPr txBox="1"/>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0" name="Shape 38"/>
          <p:cNvSpPr txBox="1"/>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41" name="Shape 39"/>
          <p:cNvSpPr txBox="1"/>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2" name="Shape 40"/>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matchingName="仅标题">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matchingName="空白">
  <p:cSld name="BLANK">
    <p:spTree>
      <p:nvGrpSpPr>
        <p:cNvPr id="50" name="Shape 50"/>
        <p:cNvGrpSpPr/>
        <p:nvPr/>
      </p:nvGrpSpPr>
      <p:grpSpPr>
        <a:xfrm>
          <a:off x="0" y="0"/>
          <a:ext cx="0" cy="0"/>
          <a:chOff x="0" y="0"/>
          <a:chExt cx="0" cy="0"/>
        </a:xfrm>
      </p:grpSpPr>
      <p:sp>
        <p:nvSpPr>
          <p:cNvPr id="51" name="Shape 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p:txBody>
      </p:sp>
      <p:sp>
        <p:nvSpPr>
          <p:cNvPr id="57" name="Shape 45"/>
          <p:cNvSpPr txBox="1"/>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58" name="Shape 4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type="pic" idx="2"/>
          </p:nvPr>
        </p:nvSpPr>
        <p:spPr>
          <a:xfrm>
            <a:off x="3887391" y="740569"/>
            <a:ext cx="4629150" cy="3655219"/>
          </a:xfrm>
          <a:prstGeom prst="rect">
            <a:avLst/>
          </a:prstGeom>
          <a:noFill/>
          <a:ln>
            <a:noFill/>
          </a:ln>
        </p:spPr>
      </p:sp>
      <p:sp>
        <p:nvSpPr>
          <p:cNvPr id="64" name="Shape 26"/>
          <p:cNvSpPr txBox="1"/>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65" name="Shape 2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Shape 3"/>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9" name="Shape 4"/>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10" name="Shape 5"/>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9.svg"/><Relationship Id="rId7" Type="http://schemas.openxmlformats.org/officeDocument/2006/relationships/image" Target="../media/image18.png"/><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 Id="rId3" Type="http://schemas.openxmlformats.org/officeDocument/2006/relationships/image" Target="../media/image14.png"/><Relationship Id="rId2" Type="http://schemas.openxmlformats.org/officeDocument/2006/relationships/image" Target="../media/image13.jpeg"/><Relationship Id="rId10" Type="http://schemas.openxmlformats.org/officeDocument/2006/relationships/notesSlide" Target="../notesSlides/notesSlide4.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24.jpeg"/><Relationship Id="rId7" Type="http://schemas.openxmlformats.org/officeDocument/2006/relationships/image" Target="../media/image10.svg"/><Relationship Id="rId6" Type="http://schemas.openxmlformats.org/officeDocument/2006/relationships/image" Target="../media/image9.png"/><Relationship Id="rId5" Type="http://schemas.openxmlformats.org/officeDocument/2006/relationships/image" Target="../media/image23.svg"/><Relationship Id="rId4" Type="http://schemas.openxmlformats.org/officeDocument/2006/relationships/image" Target="../media/image22.png"/><Relationship Id="rId3" Type="http://schemas.openxmlformats.org/officeDocument/2006/relationships/image" Target="../media/image21.svg"/><Relationship Id="rId2" Type="http://schemas.openxmlformats.org/officeDocument/2006/relationships/image" Target="../media/image20.png"/><Relationship Id="rId10" Type="http://schemas.openxmlformats.org/officeDocument/2006/relationships/notesSlide" Target="../notesSlides/notesSlide5.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1016000" y="1905000"/>
            <a:ext cx="10160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800" b="1" i="0" u="none" strike="noStrike">
                <a:solidFill>
                  <a:srgbClr val="1F2937"/>
                </a:solidFill>
                <a:latin typeface="Noto Sans SC" panose="020B0200000000000000" charset="-122"/>
                <a:ea typeface="Noto Sans SC" panose="020B0200000000000000" charset="-122"/>
                <a:cs typeface="Noto Sans SC" panose="020B0200000000000000" charset="-122"/>
                <a:sym typeface="Noto Sans SC" panose="020B0200000000000000" charset="-122"/>
              </a:rPr>
              <a:t>一个“甜甜圈”里的城市未来</a:t>
            </a:r>
            <a:endParaRPr lang="en-US" sz="1100"/>
          </a:p>
        </p:txBody>
      </p:sp>
      <p:sp>
        <p:nvSpPr>
          <p:cNvPr id="4" name="AutoShape 4"/>
          <p:cNvSpPr/>
          <p:nvPr/>
        </p:nvSpPr>
        <p:spPr>
          <a:xfrm>
            <a:off x="1016000" y="3302000"/>
            <a:ext cx="10160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0" i="0" u="none" strike="noStrike">
                <a:solidFill>
                  <a:srgbClr val="374151"/>
                </a:solidFill>
                <a:latin typeface="Noto Sans SC" panose="020B0200000000000000" charset="-122"/>
                <a:ea typeface="Noto Sans SC" panose="020B0200000000000000" charset="-122"/>
                <a:cs typeface="Noto Sans SC" panose="020B0200000000000000" charset="-122"/>
                <a:sym typeface="Noto Sans SC" panose="020B0200000000000000" charset="-122"/>
              </a:rPr>
              <a:t>法国格勒诺布尔可持续发展案例分析</a:t>
            </a:r>
            <a:endParaRPr lang="en-US" sz="1100"/>
          </a:p>
        </p:txBody>
      </p:sp>
      <p:sp>
        <p:nvSpPr>
          <p:cNvPr id="5" name="AutoShape 5"/>
          <p:cNvSpPr/>
          <p:nvPr/>
        </p:nvSpPr>
        <p:spPr>
          <a:xfrm>
            <a:off x="1016000" y="4572000"/>
            <a:ext cx="1016000" cy="76200"/>
          </a:xfrm>
          <a:prstGeom prst="roundRect">
            <a:avLst>
              <a:gd name="adj" fmla="val 50000"/>
            </a:avLst>
          </a:prstGeom>
          <a:solidFill>
            <a:srgbClr val="F97316">
              <a:alpha val="100000"/>
            </a:srgbClr>
          </a:solidFill>
          <a:ln w="25400" cap="flat" cmpd="sng">
            <a:noFill/>
            <a:prstDash val="solid"/>
            <a:round/>
          </a:ln>
        </p:spPr>
        <p:txBody>
          <a:bodyPr vert="horz" wrap="square" lIns="63500" tIns="63500" rIns="63500" bIns="63500" rtlCol="0" anchor="ctr"/>
          <a:lstStyle/>
          <a:p>
            <a:pPr algn="ctr">
              <a:defRPr/>
            </a:pPr>
          </a:p>
        </p:txBody>
      </p:sp>
      <p:sp>
        <p:nvSpPr>
          <p:cNvPr id="6" name="AutoShape 6"/>
          <p:cNvSpPr/>
          <p:nvPr/>
        </p:nvSpPr>
        <p:spPr>
          <a:xfrm>
            <a:off x="1016000" y="5080000"/>
            <a:ext cx="381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F97316"/>
                </a:solidFill>
                <a:latin typeface="Noto Sans SC" panose="020B0200000000000000" charset="-122"/>
                <a:ea typeface="Noto Sans SC" panose="020B0200000000000000" charset="-122"/>
                <a:cs typeface="Noto Sans SC" panose="020B0200000000000000" charset="-122"/>
                <a:sym typeface="Noto Sans SC" panose="020B0200000000000000" charset="-122"/>
              </a:rPr>
              <a:t>演讲者：张润梓</a:t>
            </a:r>
            <a:endParaRPr lang="en-US" sz="1100"/>
          </a:p>
        </p:txBody>
      </p:sp>
      <p:sp>
        <p:nvSpPr>
          <p:cNvPr id="7" name="AutoShape 7"/>
          <p:cNvSpPr/>
          <p:nvPr/>
        </p:nvSpPr>
        <p:spPr>
          <a:xfrm>
            <a:off x="1016000" y="5715000"/>
            <a:ext cx="381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2026年5月</a:t>
            </a:r>
            <a:endParaRPr lang="en-US" sz="11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1F2937"/>
                </a:solidFill>
                <a:latin typeface="Noto Sans SC" panose="020B0200000000000000" charset="-122"/>
                <a:ea typeface="Noto Sans SC" panose="020B0200000000000000" charset="-122"/>
                <a:cs typeface="Noto Sans SC" panose="020B0200000000000000" charset="-122"/>
                <a:sym typeface="Noto Sans SC" panose="020B0200000000000000" charset="-122"/>
              </a:rPr>
              <a:t>背景与挑战：格勒诺布尔的双重困境</a:t>
            </a:r>
            <a:endParaRPr lang="en-US" sz="1100"/>
          </a:p>
        </p:txBody>
      </p:sp>
      <p:sp>
        <p:nvSpPr>
          <p:cNvPr id="4" name="AutoShape 4"/>
          <p:cNvSpPr/>
          <p:nvPr/>
        </p:nvSpPr>
        <p:spPr>
          <a:xfrm>
            <a:off x="762000" y="1397000"/>
            <a:ext cx="10668000" cy="889000"/>
          </a:xfrm>
          <a:prstGeom prst="roundRect">
            <a:avLst>
              <a:gd name="adj" fmla="val 11428"/>
            </a:avLst>
          </a:prstGeom>
          <a:solidFill>
            <a:srgbClr val="10B981">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sp>
        <p:nvSpPr>
          <p:cNvPr id="5" name="AutoShape 5"/>
          <p:cNvSpPr/>
          <p:nvPr/>
        </p:nvSpPr>
        <p:spPr>
          <a:xfrm>
            <a:off x="952500" y="1587500"/>
            <a:ext cx="10287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9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核心问题：如何在一个美丽但脆弱的环境中，实现社会公平与可持续发展？</a:t>
            </a:r>
            <a:endParaRPr lang="en-US" sz="1100"/>
          </a:p>
        </p:txBody>
      </p:sp>
      <p:sp>
        <p:nvSpPr>
          <p:cNvPr id="6" name="AutoShape 6"/>
          <p:cNvSpPr/>
          <p:nvPr/>
        </p:nvSpPr>
        <p:spPr>
          <a:xfrm>
            <a:off x="762000" y="2540000"/>
            <a:ext cx="3556000" cy="3937000"/>
          </a:xfrm>
          <a:prstGeom prst="roundRect">
            <a:avLst>
              <a:gd name="adj" fmla="val 428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7" name="Picture 7"/>
          <p:cNvPicPr>
            <a:picLocks noChangeAspect="1"/>
          </p:cNvPicPr>
          <p:nvPr/>
        </p:nvPicPr>
        <p:blipFill>
          <a:blip r:embed="rId2"/>
          <a:srcRect t="5022" b="5022"/>
          <a:stretch>
            <a:fillRect/>
          </a:stretch>
        </p:blipFill>
        <p:spPr>
          <a:xfrm>
            <a:off x="952500" y="2730500"/>
            <a:ext cx="3175000" cy="1905000"/>
          </a:xfrm>
          <a:prstGeom prst="roundRect">
            <a:avLst>
              <a:gd name="adj" fmla="val 5333"/>
            </a:avLst>
          </a:prstGeom>
          <a:noFill/>
          <a:ln w="25400" cap="flat" cmpd="sng">
            <a:noFill/>
            <a:prstDash val="solid"/>
            <a:round/>
          </a:ln>
        </p:spPr>
      </p:pic>
      <p:sp>
        <p:nvSpPr>
          <p:cNvPr id="8" name="AutoShape 8"/>
          <p:cNvSpPr/>
          <p:nvPr/>
        </p:nvSpPr>
        <p:spPr>
          <a:xfrm>
            <a:off x="952500" y="4762500"/>
            <a:ext cx="3175000" cy="1524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10B981"/>
                </a:solidFill>
                <a:latin typeface="Noto Sans SC" panose="020B0200000000000000" charset="-122"/>
                <a:ea typeface="Noto Sans SC" panose="020B0200000000000000" charset="-122"/>
                <a:cs typeface="Noto Sans SC" panose="020B0200000000000000" charset="-122"/>
                <a:sym typeface="Noto Sans SC" panose="020B0200000000000000" charset="-122"/>
              </a:rPr>
              <a:t>01 / 城市定位</a:t>
            </a:r>
            <a:endParaRPr lang="en-US" sz="1100"/>
          </a:p>
          <a:p>
            <a:pPr indent="0" algn="l">
              <a:lnSpc>
                <a:spcPct val="117000"/>
              </a:lnSpc>
              <a:spcBef>
                <a:spcPts val="1000"/>
              </a:spcBef>
            </a:pPr>
            <a:r>
              <a:rPr lang="en-US" sz="1200" b="0" i="0" u="none" strike="noStrike">
                <a:solidFill>
                  <a:srgbClr val="374151"/>
                </a:solidFill>
                <a:latin typeface="Noto Sans SC" panose="020B0200000000000000" charset="-122"/>
                <a:ea typeface="Noto Sans SC" panose="020B0200000000000000" charset="-122"/>
                <a:cs typeface="Noto Sans SC" panose="020B0200000000000000" charset="-122"/>
                <a:sym typeface="Noto Sans SC" panose="020B0200000000000000" charset="-122"/>
              </a:rPr>
              <a:t>法国阿尔卑斯山区的重要城市，兼具科技活力与自然风光。2022年，它成为法国首个通过立法，将“甜甜圈经济学”纳入城市长期发展战略的城市。</a:t>
            </a:r>
            <a:endParaRPr lang="en-US" sz="1200" b="0" i="0" u="none" strike="noStrike">
              <a:solidFill>
                <a:srgbClr val="37415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9" name="AutoShape 9"/>
          <p:cNvSpPr/>
          <p:nvPr/>
        </p:nvSpPr>
        <p:spPr>
          <a:xfrm>
            <a:off x="4572000" y="2540000"/>
            <a:ext cx="6858000" cy="1841500"/>
          </a:xfrm>
          <a:prstGeom prst="roundRect">
            <a:avLst>
              <a:gd name="adj" fmla="val 827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26000" y="2921000"/>
            <a:ext cx="812800" cy="812800"/>
          </a:xfrm>
          <a:prstGeom prst="rect">
            <a:avLst/>
          </a:prstGeom>
        </p:spPr>
      </p:pic>
      <p:sp>
        <p:nvSpPr>
          <p:cNvPr id="11" name="AutoShape 11"/>
          <p:cNvSpPr/>
          <p:nvPr/>
        </p:nvSpPr>
        <p:spPr>
          <a:xfrm>
            <a:off x="5842000" y="2730500"/>
            <a:ext cx="5207000" cy="1460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1F2937"/>
                </a:solidFill>
                <a:latin typeface="Noto Sans SC" panose="020B0200000000000000" charset="-122"/>
                <a:ea typeface="Noto Sans SC" panose="020B0200000000000000" charset="-122"/>
                <a:cs typeface="Noto Sans SC" panose="020B0200000000000000" charset="-122"/>
                <a:sym typeface="Noto Sans SC" panose="020B0200000000000000" charset="-122"/>
              </a:rPr>
              <a:t>02 / 社会层面：日益加剧的居住不平等</a:t>
            </a:r>
            <a:endParaRPr lang="en-US" sz="1100"/>
          </a:p>
          <a:p>
            <a:pPr indent="0" algn="l">
              <a:lnSpc>
                <a:spcPct val="117000"/>
              </a:lnSpc>
              <a:spcBef>
                <a:spcPts val="800"/>
              </a:spcBef>
            </a:pPr>
            <a:r>
              <a:rPr lang="en-US" sz="1200" b="1"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问题：</a:t>
            </a:r>
            <a:r>
              <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人口持续流入导致住房成本飙升，可负担住房严重短缺。</a:t>
            </a: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1200" b="1"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影响：</a:t>
            </a:r>
            <a:r>
              <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威胁居民生活质量，加剧社会阶层分化，挑战社会公平底线。</a:t>
            </a:r>
            <a:endPar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2" name="AutoShape 12"/>
          <p:cNvSpPr/>
          <p:nvPr/>
        </p:nvSpPr>
        <p:spPr>
          <a:xfrm>
            <a:off x="4572000" y="4635500"/>
            <a:ext cx="6858000" cy="1841500"/>
          </a:xfrm>
          <a:prstGeom prst="roundRect">
            <a:avLst>
              <a:gd name="adj" fmla="val 827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826000" y="5016500"/>
            <a:ext cx="812800" cy="812800"/>
          </a:xfrm>
          <a:prstGeom prst="rect">
            <a:avLst/>
          </a:prstGeom>
        </p:spPr>
      </p:pic>
      <p:sp>
        <p:nvSpPr>
          <p:cNvPr id="14" name="AutoShape 14"/>
          <p:cNvSpPr/>
          <p:nvPr/>
        </p:nvSpPr>
        <p:spPr>
          <a:xfrm>
            <a:off x="5842000" y="4826000"/>
            <a:ext cx="5207000" cy="1460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1F2937"/>
                </a:solidFill>
                <a:latin typeface="Noto Sans SC" panose="020B0200000000000000" charset="-122"/>
                <a:ea typeface="Noto Sans SC" panose="020B0200000000000000" charset="-122"/>
                <a:cs typeface="Noto Sans SC" panose="020B0200000000000000" charset="-122"/>
                <a:sym typeface="Noto Sans SC" panose="020B0200000000000000" charset="-122"/>
              </a:rPr>
              <a:t>03 / 生态层面：脆弱的高山生态系统</a:t>
            </a:r>
            <a:endParaRPr lang="en-US" sz="1100"/>
          </a:p>
          <a:p>
            <a:pPr indent="0" algn="l">
              <a:lnSpc>
                <a:spcPct val="117000"/>
              </a:lnSpc>
              <a:spcBef>
                <a:spcPts val="800"/>
              </a:spcBef>
            </a:pPr>
            <a:r>
              <a:rPr lang="en-US" sz="1200" b="1"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问题：</a:t>
            </a:r>
            <a:r>
              <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城市发展与人类活动直接威胁对环境变化敏感的高山生态。</a:t>
            </a:r>
            <a:b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br>
            <a:r>
              <a:rPr lang="en-US" sz="1200" b="1"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影响：</a:t>
            </a:r>
            <a:r>
              <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气候变化进一步加剧生态风险，生态安全已成为城市可持续发展的生命线。</a:t>
            </a:r>
            <a:endPar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1F2937"/>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核心解决方案：拥抱“甜甜圈经济学”</a:t>
            </a:r>
            <a:endParaRPr lang="en-US" sz="1100"/>
          </a:p>
        </p:txBody>
      </p:sp>
      <p:pic>
        <p:nvPicPr>
          <p:cNvPr id="4" name="Picture 4"/>
          <p:cNvPicPr>
            <a:picLocks noChangeAspect="1"/>
          </p:cNvPicPr>
          <p:nvPr/>
        </p:nvPicPr>
        <p:blipFill>
          <a:blip r:embed="rId2"/>
          <a:srcRect l="901" r="901"/>
          <a:stretch>
            <a:fillRect/>
          </a:stretch>
        </p:blipFill>
        <p:spPr>
          <a:xfrm>
            <a:off x="762000" y="1778000"/>
            <a:ext cx="4318000" cy="4318000"/>
          </a:xfrm>
          <a:prstGeom prst="roundRect">
            <a:avLst>
              <a:gd name="adj" fmla="val 4705"/>
            </a:avLst>
          </a:prstGeom>
          <a:noFill/>
          <a:ln w="25400" cap="flat" cmpd="sng">
            <a:noFill/>
            <a:prstDash val="solid"/>
            <a:round/>
          </a:ln>
          <a:effectLst>
            <a:outerShdw blurRad="444500" dist="190500" dir="2700000" algn="tl" rotWithShape="0">
              <a:srgbClr val="000000">
                <a:alpha val="25000"/>
              </a:srgbClr>
            </a:outerShdw>
          </a:effectLst>
        </p:spPr>
      </p:pic>
      <p:sp>
        <p:nvSpPr>
          <p:cNvPr id="5" name="AutoShape 5"/>
          <p:cNvSpPr/>
          <p:nvPr/>
        </p:nvSpPr>
        <p:spPr>
          <a:xfrm>
            <a:off x="5461000" y="1778000"/>
            <a:ext cx="5969000" cy="2349500"/>
          </a:xfrm>
          <a:prstGeom prst="roundRect">
            <a:avLst>
              <a:gd name="adj" fmla="val 6486"/>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15000" y="2006600"/>
            <a:ext cx="304800" cy="304800"/>
          </a:xfrm>
          <a:prstGeom prst="rect">
            <a:avLst/>
          </a:prstGeom>
        </p:spPr>
      </p:pic>
      <p:sp>
        <p:nvSpPr>
          <p:cNvPr id="7" name="AutoShape 7"/>
          <p:cNvSpPr/>
          <p:nvPr/>
        </p:nvSpPr>
        <p:spPr>
          <a:xfrm>
            <a:off x="6223000" y="1968500"/>
            <a:ext cx="482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97316"/>
                </a:solidFill>
                <a:latin typeface="Noto Sans SC" panose="020B0200000000000000" charset="-122"/>
                <a:ea typeface="Noto Sans SC" panose="020B0200000000000000" charset="-122"/>
                <a:cs typeface="Noto Sans SC" panose="020B0200000000000000" charset="-122"/>
                <a:sym typeface="Noto Sans SC" panose="020B0200000000000000" charset="-122"/>
              </a:rPr>
              <a:t>什么是“甜甜圈经济学”？</a:t>
            </a:r>
            <a:endParaRPr lang="en-US" sz="1100"/>
          </a:p>
        </p:txBody>
      </p:sp>
      <p:sp>
        <p:nvSpPr>
          <p:cNvPr id="8" name="AutoShape 8"/>
          <p:cNvSpPr/>
          <p:nvPr/>
        </p:nvSpPr>
        <p:spPr>
          <a:xfrm>
            <a:off x="5715000" y="2667000"/>
            <a:ext cx="5461000" cy="1270000"/>
          </a:xfrm>
          <a:prstGeom prst="rect">
            <a:avLst/>
          </a:prstGeom>
          <a:noFill/>
          <a:ln w="12700" cap="flat" cmpd="sng">
            <a:noFill/>
            <a:prstDash val="solid"/>
            <a:round/>
          </a:ln>
        </p:spPr>
        <p:txBody>
          <a:bodyPr vert="horz" wrap="square" lIns="0" tIns="0" rIns="0" bIns="0" rtlCol="0" anchor="ctr" anchorCtr="0"/>
          <a:lstStyle/>
          <a:p>
            <a:pPr indent="0" algn="l">
              <a:lnSpc>
                <a:spcPct val="117000"/>
              </a:lnSpc>
              <a:defRPr/>
            </a:pPr>
            <a:r>
              <a:rPr lang="en-US" sz="1400" b="1" i="0" u="none" strike="noStrike">
                <a:solidFill>
                  <a:srgbClr val="374151"/>
                </a:solidFill>
                <a:latin typeface="Noto Sans SC" panose="020B0200000000000000" charset="-122"/>
                <a:ea typeface="Noto Sans SC" panose="020B0200000000000000" charset="-122"/>
                <a:cs typeface="Noto Sans SC" panose="020B0200000000000000" charset="-122"/>
                <a:sym typeface="Noto Sans SC" panose="020B0200000000000000" charset="-122"/>
              </a:rPr>
              <a:t>• 核心思想：</a:t>
            </a:r>
            <a:r>
              <a:rPr lang="en-US" sz="13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在地球生态承载力的“上限”（生态天花板）内，满足所有人的“社会基础需求”（社会基础）。</a:t>
            </a:r>
            <a:endParaRPr lang="en-US" sz="1100"/>
          </a:p>
          <a:p>
            <a:pPr indent="0" algn="l">
              <a:lnSpc>
                <a:spcPct val="117000"/>
              </a:lnSpc>
            </a:pPr>
            <a:r>
              <a:rPr lang="en-US" sz="1400" b="1" i="0" u="none" strike="noStrike">
                <a:solidFill>
                  <a:srgbClr val="374151"/>
                </a:solidFill>
                <a:latin typeface="Noto Sans SC" panose="020B0200000000000000" charset="-122"/>
                <a:ea typeface="Noto Sans SC" panose="020B0200000000000000" charset="-122"/>
                <a:cs typeface="Noto Sans SC" panose="020B0200000000000000" charset="-122"/>
                <a:sym typeface="Noto Sans SC" panose="020B0200000000000000" charset="-122"/>
              </a:rPr>
              <a:t>• 目标：</a:t>
            </a:r>
            <a:r>
              <a:rPr lang="en-US" sz="13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找到一个平衡点，让人类社会繁荣发展，同时不超出地球的生态边界。</a:t>
            </a:r>
            <a:endParaRPr lang="en-US" sz="13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9" name="AutoShape 9"/>
          <p:cNvSpPr/>
          <p:nvPr/>
        </p:nvSpPr>
        <p:spPr>
          <a:xfrm>
            <a:off x="5461000" y="4381500"/>
            <a:ext cx="5969000" cy="2222500"/>
          </a:xfrm>
          <a:prstGeom prst="roundRect">
            <a:avLst>
              <a:gd name="adj" fmla="val 6857"/>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15000" y="4610100"/>
            <a:ext cx="304800" cy="304800"/>
          </a:xfrm>
          <a:prstGeom prst="rect">
            <a:avLst/>
          </a:prstGeom>
        </p:spPr>
      </p:pic>
      <p:sp>
        <p:nvSpPr>
          <p:cNvPr id="11" name="AutoShape 11"/>
          <p:cNvSpPr/>
          <p:nvPr/>
        </p:nvSpPr>
        <p:spPr>
          <a:xfrm>
            <a:off x="6223000" y="4572000"/>
            <a:ext cx="482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F97316"/>
                </a:solidFill>
                <a:latin typeface="Noto Sans SC" panose="020B0200000000000000" charset="-122"/>
                <a:ea typeface="Noto Sans SC" panose="020B0200000000000000" charset="-122"/>
                <a:cs typeface="Noto Sans SC" panose="020B0200000000000000" charset="-122"/>
                <a:sym typeface="Noto Sans SC" panose="020B0200000000000000" charset="-122"/>
              </a:rPr>
              <a:t>格勒诺布尔的战略抉择</a:t>
            </a:r>
            <a:endParaRPr lang="en-US" sz="1100"/>
          </a:p>
        </p:txBody>
      </p:sp>
      <p:sp>
        <p:nvSpPr>
          <p:cNvPr id="12" name="AutoShape 12"/>
          <p:cNvSpPr/>
          <p:nvPr/>
        </p:nvSpPr>
        <p:spPr>
          <a:xfrm>
            <a:off x="5715000" y="5207000"/>
            <a:ext cx="5461000" cy="1270000"/>
          </a:xfrm>
          <a:prstGeom prst="rect">
            <a:avLst/>
          </a:prstGeom>
          <a:noFill/>
          <a:ln w="12700" cap="flat" cmpd="sng">
            <a:noFill/>
            <a:prstDash val="solid"/>
            <a:round/>
          </a:ln>
        </p:spPr>
        <p:txBody>
          <a:bodyPr vert="horz" wrap="square" lIns="0" tIns="0" rIns="0" bIns="0" rtlCol="0" anchor="ctr" anchorCtr="0"/>
          <a:lstStyle/>
          <a:p>
            <a:pPr indent="0" algn="l">
              <a:lnSpc>
                <a:spcPct val="108000"/>
              </a:lnSpc>
              <a:defRPr/>
            </a:pPr>
            <a:r>
              <a:rPr lang="en-US" sz="13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1300" b="1"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立法保障：</a:t>
            </a:r>
            <a:r>
              <a:rPr lang="en-US" sz="13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2022年市议会通过“Grenoble 2040”，将模型法定化。</a:t>
            </a:r>
            <a:endParaRPr lang="en-US" sz="1100"/>
          </a:p>
          <a:p>
            <a:pPr indent="0" algn="l">
              <a:lnSpc>
                <a:spcPct val="108000"/>
              </a:lnSpc>
            </a:pPr>
            <a:r>
              <a:rPr lang="en-US" sz="13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1300" b="1"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治理模式：</a:t>
            </a:r>
            <a:r>
              <a:rPr lang="en-US" sz="13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构建“</a:t>
            </a:r>
            <a:r>
              <a:rPr lang="en-US" sz="1300" b="1" i="0" u="none" strike="noStrike">
                <a:solidFill>
                  <a:srgbClr val="F97316"/>
                </a:solidFill>
                <a:latin typeface="Noto Sans SC" panose="020B0200000000000000" charset="-122"/>
                <a:ea typeface="Noto Sans SC" panose="020B0200000000000000" charset="-122"/>
                <a:cs typeface="Noto Sans SC" panose="020B0200000000000000" charset="-122"/>
                <a:sym typeface="Noto Sans SC" panose="020B0200000000000000" charset="-122"/>
              </a:rPr>
              <a:t>政府主导、多方协同、公众参与</a:t>
            </a:r>
            <a:r>
              <a:rPr lang="en-US" sz="13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”的治理模式。</a:t>
            </a:r>
            <a:endParaRPr lang="en-US" sz="13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indent="0" algn="l">
              <a:lnSpc>
                <a:spcPct val="108000"/>
              </a:lnSpc>
            </a:pPr>
            <a:r>
              <a:rPr lang="en-US" sz="13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r>
              <a:rPr lang="en-US" sz="1300" b="1"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核心目标：</a:t>
            </a:r>
            <a:r>
              <a:rPr lang="en-US" sz="13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在地球生态边界内，保障全体居民的基本福祉。</a:t>
            </a:r>
            <a:endParaRPr lang="en-US" sz="13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1F2937"/>
                </a:solidFill>
                <a:latin typeface="Noto Sans SC" panose="020B0200000000000000" charset="-122"/>
                <a:ea typeface="Noto Sans SC" panose="020B0200000000000000" charset="-122"/>
                <a:cs typeface="Noto Sans SC" panose="020B0200000000000000" charset="-122"/>
                <a:sym typeface="Noto Sans SC" panose="020B0200000000000000" charset="-122"/>
              </a:rPr>
              <a:t>实践与工具：让理念落地生根</a:t>
            </a:r>
            <a:endParaRPr lang="en-US" sz="1100"/>
          </a:p>
        </p:txBody>
      </p:sp>
      <p:pic>
        <p:nvPicPr>
          <p:cNvPr id="3" name="Picture 3"/>
          <p:cNvPicPr>
            <a:picLocks noChangeAspect="1"/>
          </p:cNvPicPr>
          <p:nvPr/>
        </p:nvPicPr>
        <p:blipFill>
          <a:blip r:embed="rId2"/>
          <a:srcRect l="13235" r="13235"/>
          <a:stretch>
            <a:fillRect/>
          </a:stretch>
        </p:blipFill>
        <p:spPr>
          <a:xfrm>
            <a:off x="762000" y="1778000"/>
            <a:ext cx="5080000" cy="4318000"/>
          </a:xfrm>
          <a:prstGeom prst="roundRect">
            <a:avLst>
              <a:gd name="adj" fmla="val 3529"/>
            </a:avLst>
          </a:prstGeom>
          <a:noFill/>
          <a:ln w="25400" cap="flat" cmpd="sng">
            <a:noFill/>
            <a:prstDash val="solid"/>
            <a:round/>
          </a:ln>
          <a:effectLst>
            <a:outerShdw blurRad="444500" dist="190500" dir="2700000" algn="tl" rotWithShape="0">
              <a:srgbClr val="000000">
                <a:alpha val="25000"/>
              </a:srgbClr>
            </a:outerShdw>
          </a:effectLst>
        </p:spPr>
      </p:pic>
      <p:sp>
        <p:nvSpPr>
          <p:cNvPr id="4" name="AutoShape 4"/>
          <p:cNvSpPr/>
          <p:nvPr/>
        </p:nvSpPr>
        <p:spPr>
          <a:xfrm>
            <a:off x="762000" y="1778000"/>
            <a:ext cx="5080000" cy="4318000"/>
          </a:xfrm>
          <a:prstGeom prst="roundRect">
            <a:avLst>
              <a:gd name="adj" fmla="val 3529"/>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p>
        </p:txBody>
      </p:sp>
      <p:sp>
        <p:nvSpPr>
          <p:cNvPr id="5" name="AutoShape 5"/>
          <p:cNvSpPr/>
          <p:nvPr/>
        </p:nvSpPr>
        <p:spPr>
          <a:xfrm>
            <a:off x="6223000" y="1778000"/>
            <a:ext cx="5207000" cy="1524000"/>
          </a:xfrm>
          <a:prstGeom prst="roundRect">
            <a:avLst>
              <a:gd name="adj" fmla="val 10000"/>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sp>
        <p:nvSpPr>
          <p:cNvPr id="6" name="AutoShape 6"/>
          <p:cNvSpPr/>
          <p:nvPr/>
        </p:nvSpPr>
        <p:spPr>
          <a:xfrm>
            <a:off x="6477000" y="19685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0B981"/>
                </a:solidFill>
                <a:latin typeface="Noto Sans SC" panose="020B0200000000000000" charset="-122"/>
                <a:ea typeface="Noto Sans SC" panose="020B0200000000000000" charset="-122"/>
                <a:cs typeface="Noto Sans SC" panose="020B0200000000000000" charset="-122"/>
                <a:sym typeface="Noto Sans SC" panose="020B0200000000000000" charset="-122"/>
              </a:rPr>
              <a:t>核心工具：城市画像 (City Portrait)</a:t>
            </a:r>
            <a:endParaRPr lang="en-US" sz="1100"/>
          </a:p>
        </p:txBody>
      </p:sp>
      <p:sp>
        <p:nvSpPr>
          <p:cNvPr id="7" name="AutoShape 7"/>
          <p:cNvSpPr/>
          <p:nvPr/>
        </p:nvSpPr>
        <p:spPr>
          <a:xfrm>
            <a:off x="6477000" y="2540000"/>
            <a:ext cx="4699000" cy="762000"/>
          </a:xfrm>
          <a:prstGeom prst="rect">
            <a:avLst/>
          </a:prstGeom>
          <a:noFill/>
          <a:ln w="12700" cap="flat" cmpd="sng">
            <a:noFill/>
            <a:prstDash val="solid"/>
            <a:round/>
          </a:ln>
        </p:spPr>
        <p:txBody>
          <a:bodyPr vert="horz" wrap="square" lIns="0" tIns="0" rIns="0" bIns="0" rtlCol="0" anchor="ctr" anchorCtr="0"/>
          <a:lstStyle/>
          <a:p>
            <a:pPr indent="0" algn="l">
              <a:lnSpc>
                <a:spcPct val="108000"/>
              </a:lnSpc>
              <a:defRPr/>
            </a:pPr>
            <a:r>
              <a:rPr lang="en-US" sz="13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一个系统性的诊断工具，精准绘制出格勒诺布尔本地的“社会基础”和“生态天花板”，用于统一诊断、政策对齐和行动优先。</a:t>
            </a:r>
            <a:endParaRPr lang="en-US" sz="1100"/>
          </a:p>
        </p:txBody>
      </p:sp>
      <p:sp>
        <p:nvSpPr>
          <p:cNvPr id="8" name="AutoShape 8"/>
          <p:cNvSpPr/>
          <p:nvPr/>
        </p:nvSpPr>
        <p:spPr>
          <a:xfrm>
            <a:off x="6223000" y="3683000"/>
            <a:ext cx="1600200" cy="2540000"/>
          </a:xfrm>
          <a:prstGeom prst="roundRect">
            <a:avLst>
              <a:gd name="adj" fmla="val 6349"/>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43700" y="3937000"/>
            <a:ext cx="558800" cy="558800"/>
          </a:xfrm>
          <a:prstGeom prst="rect">
            <a:avLst/>
          </a:prstGeom>
        </p:spPr>
      </p:pic>
      <p:sp>
        <p:nvSpPr>
          <p:cNvPr id="10" name="AutoShape 10"/>
          <p:cNvSpPr/>
          <p:nvPr/>
        </p:nvSpPr>
        <p:spPr>
          <a:xfrm>
            <a:off x="6350000" y="4699000"/>
            <a:ext cx="13462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1" i="0" u="none" strike="noStrike">
                <a:solidFill>
                  <a:srgbClr val="1F2937"/>
                </a:solidFill>
                <a:latin typeface="Noto Sans SC" panose="020B0200000000000000" charset="-122"/>
                <a:ea typeface="Noto Sans SC" panose="020B0200000000000000" charset="-122"/>
                <a:cs typeface="Noto Sans SC" panose="020B0200000000000000" charset="-122"/>
                <a:sym typeface="Noto Sans SC" panose="020B0200000000000000" charset="-122"/>
              </a:rPr>
              <a:t>协同评估机制</a:t>
            </a:r>
            <a:endParaRPr lang="en-US" sz="1100"/>
          </a:p>
        </p:txBody>
      </p:sp>
      <p:sp>
        <p:nvSpPr>
          <p:cNvPr id="11" name="AutoShape 11"/>
          <p:cNvSpPr/>
          <p:nvPr/>
        </p:nvSpPr>
        <p:spPr>
          <a:xfrm>
            <a:off x="6350000" y="5334000"/>
            <a:ext cx="1346200" cy="762000"/>
          </a:xfrm>
          <a:prstGeom prst="rect">
            <a:avLst/>
          </a:prstGeom>
          <a:noFill/>
          <a:ln w="12700" cap="flat" cmpd="sng">
            <a:noFill/>
            <a:prstDash val="solid"/>
            <a:round/>
          </a:ln>
        </p:spPr>
        <p:txBody>
          <a:bodyPr vert="horz" wrap="square" lIns="0" tIns="0" rIns="0" bIns="0" rtlCol="0" anchor="ctr" anchorCtr="0"/>
          <a:lstStyle/>
          <a:p>
            <a:pPr indent="0" algn="ctr">
              <a:lnSpc>
                <a:spcPct val="108000"/>
              </a:lnSpc>
              <a:defRPr/>
            </a:pPr>
            <a:r>
              <a:rPr lang="en-US" sz="1100" b="0" i="0" u="none" strike="noStrike">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rPr>
              <a:t>对所有重大项目同步开展民生与环境双重评价，防止偏科。</a:t>
            </a:r>
            <a:endParaRPr lang="en-US" sz="1100"/>
          </a:p>
        </p:txBody>
      </p:sp>
      <p:sp>
        <p:nvSpPr>
          <p:cNvPr id="12" name="AutoShape 12"/>
          <p:cNvSpPr/>
          <p:nvPr/>
        </p:nvSpPr>
        <p:spPr>
          <a:xfrm>
            <a:off x="8026400" y="3683000"/>
            <a:ext cx="1600200" cy="2540000"/>
          </a:xfrm>
          <a:prstGeom prst="roundRect">
            <a:avLst>
              <a:gd name="adj" fmla="val 6349"/>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547100" y="3937000"/>
            <a:ext cx="558800" cy="558800"/>
          </a:xfrm>
          <a:prstGeom prst="rect">
            <a:avLst/>
          </a:prstGeom>
        </p:spPr>
      </p:pic>
      <p:sp>
        <p:nvSpPr>
          <p:cNvPr id="14" name="AutoShape 14"/>
          <p:cNvSpPr/>
          <p:nvPr/>
        </p:nvSpPr>
        <p:spPr>
          <a:xfrm>
            <a:off x="8153400" y="4699000"/>
            <a:ext cx="13462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1" i="0" u="none" strike="noStrike">
                <a:solidFill>
                  <a:srgbClr val="1F2937"/>
                </a:solidFill>
                <a:latin typeface="Noto Sans SC" panose="020B0200000000000000" charset="-122"/>
                <a:ea typeface="Noto Sans SC" panose="020B0200000000000000" charset="-122"/>
                <a:cs typeface="Noto Sans SC" panose="020B0200000000000000" charset="-122"/>
                <a:sym typeface="Noto Sans SC" panose="020B0200000000000000" charset="-122"/>
              </a:rPr>
              <a:t>动态监测体系</a:t>
            </a:r>
            <a:endParaRPr lang="en-US" sz="1100"/>
          </a:p>
        </p:txBody>
      </p:sp>
      <p:sp>
        <p:nvSpPr>
          <p:cNvPr id="15" name="AutoShape 15"/>
          <p:cNvSpPr/>
          <p:nvPr/>
        </p:nvSpPr>
        <p:spPr>
          <a:xfrm>
            <a:off x="8153400" y="5334000"/>
            <a:ext cx="1346200" cy="762000"/>
          </a:xfrm>
          <a:prstGeom prst="rect">
            <a:avLst/>
          </a:prstGeom>
          <a:noFill/>
          <a:ln w="12700" cap="flat" cmpd="sng">
            <a:noFill/>
            <a:prstDash val="solid"/>
            <a:round/>
          </a:ln>
        </p:spPr>
        <p:txBody>
          <a:bodyPr vert="horz" wrap="square" lIns="0" tIns="0" rIns="0" bIns="0" rtlCol="0" anchor="ctr" anchorCtr="0"/>
          <a:lstStyle/>
          <a:p>
            <a:pPr indent="0" algn="ctr">
              <a:lnSpc>
                <a:spcPct val="108000"/>
              </a:lnSpc>
              <a:defRPr/>
            </a:pPr>
            <a:r>
              <a:rPr lang="en-US" sz="1100" b="0" i="0" u="none" strike="noStrike">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rPr>
              <a:t>搭建城市可持续发展数据平台，常态化跟踪各项关键指标。</a:t>
            </a:r>
            <a:endParaRPr lang="en-US" sz="1100"/>
          </a:p>
        </p:txBody>
      </p:sp>
      <p:sp>
        <p:nvSpPr>
          <p:cNvPr id="16" name="AutoShape 16"/>
          <p:cNvSpPr/>
          <p:nvPr/>
        </p:nvSpPr>
        <p:spPr>
          <a:xfrm>
            <a:off x="9829800" y="3683000"/>
            <a:ext cx="1600200" cy="2540000"/>
          </a:xfrm>
          <a:prstGeom prst="roundRect">
            <a:avLst>
              <a:gd name="adj" fmla="val 6349"/>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17" name="Picture 17"/>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350500" y="3937000"/>
            <a:ext cx="558800" cy="558800"/>
          </a:xfrm>
          <a:prstGeom prst="rect">
            <a:avLst/>
          </a:prstGeom>
        </p:spPr>
      </p:pic>
      <p:sp>
        <p:nvSpPr>
          <p:cNvPr id="18" name="AutoShape 18"/>
          <p:cNvSpPr/>
          <p:nvPr/>
        </p:nvSpPr>
        <p:spPr>
          <a:xfrm>
            <a:off x="9956800" y="4699000"/>
            <a:ext cx="13462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1" i="0" u="none" strike="noStrike">
                <a:solidFill>
                  <a:srgbClr val="1F2937"/>
                </a:solidFill>
                <a:latin typeface="Noto Sans SC" panose="020B0200000000000000" charset="-122"/>
                <a:ea typeface="Noto Sans SC" panose="020B0200000000000000" charset="-122"/>
                <a:cs typeface="Noto Sans SC" panose="020B0200000000000000" charset="-122"/>
                <a:sym typeface="Noto Sans SC" panose="020B0200000000000000" charset="-122"/>
              </a:rPr>
              <a:t>市民共构机制</a:t>
            </a:r>
            <a:endParaRPr lang="en-US" sz="1100"/>
          </a:p>
        </p:txBody>
      </p:sp>
      <p:sp>
        <p:nvSpPr>
          <p:cNvPr id="19" name="AutoShape 19"/>
          <p:cNvSpPr/>
          <p:nvPr/>
        </p:nvSpPr>
        <p:spPr>
          <a:xfrm>
            <a:off x="9956800" y="5334000"/>
            <a:ext cx="1346200" cy="762000"/>
          </a:xfrm>
          <a:prstGeom prst="rect">
            <a:avLst/>
          </a:prstGeom>
          <a:noFill/>
          <a:ln w="12700" cap="flat" cmpd="sng">
            <a:noFill/>
            <a:prstDash val="solid"/>
            <a:round/>
          </a:ln>
        </p:spPr>
        <p:txBody>
          <a:bodyPr vert="horz" wrap="square" lIns="0" tIns="0" rIns="0" bIns="0" rtlCol="0" anchor="ctr" anchorCtr="0"/>
          <a:lstStyle/>
          <a:p>
            <a:pPr indent="0" algn="ctr">
              <a:lnSpc>
                <a:spcPct val="108000"/>
              </a:lnSpc>
              <a:defRPr/>
            </a:pPr>
            <a:r>
              <a:rPr lang="en-US" sz="1100" b="0" i="0" u="none" strike="noStrike">
                <a:solidFill>
                  <a:srgbClr val="6B7280"/>
                </a:solidFill>
                <a:latin typeface="Noto Sans SC" panose="020B0200000000000000" charset="-122"/>
                <a:ea typeface="Noto Sans SC" panose="020B0200000000000000" charset="-122"/>
                <a:cs typeface="Noto Sans SC" panose="020B0200000000000000" charset="-122"/>
                <a:sym typeface="Noto Sans SC" panose="020B0200000000000000" charset="-122"/>
              </a:rPr>
              <a:t>通过社区议事与公众咨询收集诉求，定期调整与优化方案。</a:t>
            </a:r>
            <a:endParaRPr lang="en-US" sz="11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1F2937"/>
                </a:solidFill>
                <a:latin typeface="Noto Sans SC" panose="020B0200000000000000" charset="-122"/>
                <a:ea typeface="Noto Sans SC" panose="020B0200000000000000" charset="-122"/>
                <a:cs typeface="Noto Sans SC" panose="020B0200000000000000" charset="-122"/>
                <a:sym typeface="Noto Sans SC" panose="020B0200000000000000" charset="-122"/>
              </a:rPr>
              <a:t>成果与启示：格勒诺布尔模式的价值</a:t>
            </a:r>
            <a:endParaRPr lang="en-US" sz="1100"/>
          </a:p>
        </p:txBody>
      </p:sp>
      <p:sp>
        <p:nvSpPr>
          <p:cNvPr id="4" name="AutoShape 4"/>
          <p:cNvSpPr/>
          <p:nvPr/>
        </p:nvSpPr>
        <p:spPr>
          <a:xfrm>
            <a:off x="762000" y="1651000"/>
            <a:ext cx="3302000" cy="4699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sp>
        <p:nvSpPr>
          <p:cNvPr id="5" name="AutoShape 5"/>
          <p:cNvSpPr/>
          <p:nvPr/>
        </p:nvSpPr>
        <p:spPr>
          <a:xfrm>
            <a:off x="1016000" y="1968500"/>
            <a:ext cx="2794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200" b="1" i="0" u="none" strike="noStrike">
                <a:solidFill>
                  <a:srgbClr val="F97316"/>
                </a:solidFill>
                <a:latin typeface="Noto Sans SC" panose="020B0200000000000000" charset="-122"/>
                <a:ea typeface="Noto Sans SC" panose="020B0200000000000000" charset="-122"/>
                <a:cs typeface="Noto Sans SC" panose="020B0200000000000000" charset="-122"/>
                <a:sym typeface="Noto Sans SC" panose="020B0200000000000000" charset="-122"/>
              </a:rPr>
              <a:t>📈 实践成果</a:t>
            </a:r>
            <a:endParaRPr lang="en-US" sz="1100"/>
          </a:p>
        </p:txBody>
      </p:sp>
      <p:sp>
        <p:nvSpPr>
          <p:cNvPr id="6" name="AutoShape 6"/>
          <p:cNvSpPr/>
          <p:nvPr/>
        </p:nvSpPr>
        <p:spPr>
          <a:xfrm>
            <a:off x="952500" y="2794000"/>
            <a:ext cx="2921000" cy="952500"/>
          </a:xfrm>
          <a:prstGeom prst="roundRect">
            <a:avLst>
              <a:gd name="adj" fmla="val 10666"/>
            </a:avLst>
          </a:prstGeom>
          <a:solidFill>
            <a:srgbClr val="FFF7ED">
              <a:alpha val="100000"/>
            </a:srgbClr>
          </a:solidFill>
          <a:ln w="25400" cap="flat" cmpd="sng">
            <a:noFill/>
            <a:prstDash val="solid"/>
            <a:round/>
          </a:ln>
        </p:spPr>
        <p:txBody>
          <a:bodyPr vert="horz" wrap="square" lIns="63500" tIns="63500" rIns="63500" bIns="63500" rtlCol="0" anchor="ctr"/>
          <a:lstStyle/>
          <a:p>
            <a:pPr algn="ctr">
              <a:defRPr/>
            </a:pPr>
          </a:p>
        </p:txBody>
      </p:sp>
      <p:sp>
        <p:nvSpPr>
          <p:cNvPr id="7" name="AutoShape 7"/>
          <p:cNvSpPr/>
          <p:nvPr/>
        </p:nvSpPr>
        <p:spPr>
          <a:xfrm>
            <a:off x="1079500" y="2921000"/>
            <a:ext cx="2667000" cy="698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97316"/>
                </a:solidFill>
                <a:latin typeface="Noto Sans SC" panose="020B0200000000000000" charset="-122"/>
                <a:ea typeface="Noto Sans SC" panose="020B0200000000000000" charset="-122"/>
                <a:cs typeface="Noto Sans SC" panose="020B0200000000000000" charset="-122"/>
                <a:sym typeface="Noto Sans SC" panose="020B0200000000000000" charset="-122"/>
              </a:rPr>
              <a:t>2022年 · 起步</a:t>
            </a:r>
            <a:endParaRPr lang="en-US" sz="1100"/>
          </a:p>
          <a:p>
            <a:pPr indent="0" algn="l">
              <a:lnSpc>
                <a:spcPct val="125000"/>
              </a:lnSpc>
            </a:pPr>
            <a:r>
              <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发布首份“城市画像”数据报告，奠定数字化基础。</a:t>
            </a:r>
            <a:endPar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8" name="AutoShape 8"/>
          <p:cNvSpPr/>
          <p:nvPr/>
        </p:nvSpPr>
        <p:spPr>
          <a:xfrm>
            <a:off x="952500" y="3937000"/>
            <a:ext cx="2921000" cy="952500"/>
          </a:xfrm>
          <a:prstGeom prst="roundRect">
            <a:avLst>
              <a:gd name="adj" fmla="val 10666"/>
            </a:avLst>
          </a:prstGeom>
          <a:solidFill>
            <a:srgbClr val="FFF7ED">
              <a:alpha val="100000"/>
            </a:srgbClr>
          </a:solidFill>
          <a:ln w="25400" cap="flat" cmpd="sng">
            <a:noFill/>
            <a:prstDash val="solid"/>
            <a:round/>
          </a:ln>
        </p:spPr>
        <p:txBody>
          <a:bodyPr vert="horz" wrap="square" lIns="63500" tIns="63500" rIns="63500" bIns="63500" rtlCol="0" anchor="ctr"/>
          <a:lstStyle/>
          <a:p>
            <a:pPr algn="ctr">
              <a:defRPr/>
            </a:pPr>
          </a:p>
        </p:txBody>
      </p:sp>
      <p:sp>
        <p:nvSpPr>
          <p:cNvPr id="9" name="AutoShape 9"/>
          <p:cNvSpPr/>
          <p:nvPr/>
        </p:nvSpPr>
        <p:spPr>
          <a:xfrm>
            <a:off x="1079500" y="4064000"/>
            <a:ext cx="2667000" cy="698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97316"/>
                </a:solidFill>
                <a:latin typeface="Noto Sans SC" panose="020B0200000000000000" charset="-122"/>
                <a:ea typeface="Noto Sans SC" panose="020B0200000000000000" charset="-122"/>
                <a:cs typeface="Noto Sans SC" panose="020B0200000000000000" charset="-122"/>
                <a:sym typeface="Noto Sans SC" panose="020B0200000000000000" charset="-122"/>
              </a:rPr>
              <a:t>2024年 · 深化</a:t>
            </a:r>
            <a:endParaRPr lang="en-US" sz="1100"/>
          </a:p>
          <a:p>
            <a:pPr indent="0" algn="l">
              <a:lnSpc>
                <a:spcPct val="125000"/>
              </a:lnSpc>
            </a:pPr>
            <a:r>
              <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开发“社会-生态影响评估表”，正式嵌入政府日常决策流程。</a:t>
            </a:r>
            <a:endPar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0" name="AutoShape 10"/>
          <p:cNvSpPr/>
          <p:nvPr/>
        </p:nvSpPr>
        <p:spPr>
          <a:xfrm>
            <a:off x="952500" y="5080000"/>
            <a:ext cx="2921000" cy="952500"/>
          </a:xfrm>
          <a:prstGeom prst="roundRect">
            <a:avLst>
              <a:gd name="adj" fmla="val 10666"/>
            </a:avLst>
          </a:prstGeom>
          <a:solidFill>
            <a:srgbClr val="FFF7ED">
              <a:alpha val="100000"/>
            </a:srgbClr>
          </a:solidFill>
          <a:ln w="25400" cap="flat" cmpd="sng">
            <a:noFill/>
            <a:prstDash val="solid"/>
            <a:round/>
          </a:ln>
        </p:spPr>
        <p:txBody>
          <a:bodyPr vert="horz" wrap="square" lIns="63500" tIns="63500" rIns="63500" bIns="63500" rtlCol="0" anchor="ctr"/>
          <a:lstStyle/>
          <a:p>
            <a:pPr algn="ctr">
              <a:defRPr/>
            </a:pPr>
          </a:p>
        </p:txBody>
      </p:sp>
      <p:sp>
        <p:nvSpPr>
          <p:cNvPr id="11" name="AutoShape 11"/>
          <p:cNvSpPr/>
          <p:nvPr/>
        </p:nvSpPr>
        <p:spPr>
          <a:xfrm>
            <a:off x="1079500" y="5207000"/>
            <a:ext cx="2667000" cy="698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F97316"/>
                </a:solidFill>
                <a:latin typeface="Noto Sans SC" panose="020B0200000000000000" charset="-122"/>
                <a:ea typeface="Noto Sans SC" panose="020B0200000000000000" charset="-122"/>
                <a:cs typeface="Noto Sans SC" panose="020B0200000000000000" charset="-122"/>
                <a:sym typeface="Noto Sans SC" panose="020B0200000000000000" charset="-122"/>
              </a:rPr>
              <a:t>2025年 · 进阶</a:t>
            </a:r>
            <a:endParaRPr lang="en-US" sz="1100"/>
          </a:p>
          <a:p>
            <a:pPr indent="0" algn="l">
              <a:lnSpc>
                <a:spcPct val="125000"/>
              </a:lnSpc>
            </a:pPr>
            <a:r>
              <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发布更新版画像，建设城市动态数据观测台，实现实时监测。</a:t>
            </a:r>
            <a:endPar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12" name="AutoShape 12"/>
          <p:cNvSpPr/>
          <p:nvPr/>
        </p:nvSpPr>
        <p:spPr>
          <a:xfrm>
            <a:off x="4445000" y="1651000"/>
            <a:ext cx="3302000" cy="4699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sp>
        <p:nvSpPr>
          <p:cNvPr id="13" name="AutoShape 13"/>
          <p:cNvSpPr/>
          <p:nvPr/>
        </p:nvSpPr>
        <p:spPr>
          <a:xfrm>
            <a:off x="4699000" y="1968500"/>
            <a:ext cx="2794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200" b="1" i="0" u="none" strike="noStrike">
                <a:solidFill>
                  <a:srgbClr val="F97316"/>
                </a:solidFill>
                <a:latin typeface="Noto Sans SC" panose="020B0200000000000000" charset="-122"/>
                <a:ea typeface="Noto Sans SC" panose="020B0200000000000000" charset="-122"/>
                <a:cs typeface="Noto Sans SC" panose="020B0200000000000000" charset="-122"/>
                <a:sym typeface="Noto Sans SC" panose="020B0200000000000000" charset="-122"/>
              </a:rPr>
              <a:t>🌟 模式三大特点</a:t>
            </a:r>
            <a:endParaRPr lang="en-US" sz="1100"/>
          </a:p>
        </p:txBody>
      </p:sp>
      <p:pic>
        <p:nvPicPr>
          <p:cNvPr id="14" name="Picture 1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99000" y="2921000"/>
            <a:ext cx="406400" cy="406400"/>
          </a:xfrm>
          <a:prstGeom prst="rect">
            <a:avLst/>
          </a:prstGeom>
        </p:spPr>
      </p:pic>
      <p:sp>
        <p:nvSpPr>
          <p:cNvPr id="15" name="AutoShape 15"/>
          <p:cNvSpPr/>
          <p:nvPr/>
        </p:nvSpPr>
        <p:spPr>
          <a:xfrm>
            <a:off x="5270500" y="2857500"/>
            <a:ext cx="2286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panose="020B0200000000000000" charset="-122"/>
                <a:ea typeface="Noto Sans SC" panose="020B0200000000000000" charset="-122"/>
                <a:cs typeface="Noto Sans SC" panose="020B0200000000000000" charset="-122"/>
                <a:sym typeface="Noto Sans SC" panose="020B0200000000000000" charset="-122"/>
              </a:rPr>
              <a:t>制度化保障</a:t>
            </a:r>
            <a:endParaRPr lang="en-US" sz="1100"/>
          </a:p>
          <a:p>
            <a:pPr indent="0" algn="l">
              <a:lnSpc>
                <a:spcPct val="125000"/>
              </a:lnSpc>
            </a:pPr>
            <a:r>
              <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通过议会决议将可持续发展目标法定化，保障长期稳定执行。</a:t>
            </a:r>
            <a:endPar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6" name="Picture 1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99000" y="4064000"/>
            <a:ext cx="406400" cy="406400"/>
          </a:xfrm>
          <a:prstGeom prst="rect">
            <a:avLst/>
          </a:prstGeom>
        </p:spPr>
      </p:pic>
      <p:sp>
        <p:nvSpPr>
          <p:cNvPr id="17" name="AutoShape 17"/>
          <p:cNvSpPr/>
          <p:nvPr/>
        </p:nvSpPr>
        <p:spPr>
          <a:xfrm>
            <a:off x="5270500" y="4000500"/>
            <a:ext cx="2286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panose="020B0200000000000000" charset="-122"/>
                <a:ea typeface="Noto Sans SC" panose="020B0200000000000000" charset="-122"/>
                <a:cs typeface="Noto Sans SC" panose="020B0200000000000000" charset="-122"/>
                <a:sym typeface="Noto Sans SC" panose="020B0200000000000000" charset="-122"/>
              </a:rPr>
              <a:t>工具化落地</a:t>
            </a:r>
            <a:endParaRPr lang="en-US" sz="1100"/>
          </a:p>
          <a:p>
            <a:pPr indent="0" algn="l">
              <a:lnSpc>
                <a:spcPct val="125000"/>
              </a:lnSpc>
            </a:pPr>
            <a:r>
              <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开发量化工具，将抽象目标转化为可操作、可考核的具体指标。</a:t>
            </a:r>
            <a:endPar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pic>
        <p:nvPicPr>
          <p:cNvPr id="18" name="Picture 1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99000" y="5207000"/>
            <a:ext cx="406400" cy="406400"/>
          </a:xfrm>
          <a:prstGeom prst="rect">
            <a:avLst/>
          </a:prstGeom>
        </p:spPr>
      </p:pic>
      <p:sp>
        <p:nvSpPr>
          <p:cNvPr id="19" name="AutoShape 19"/>
          <p:cNvSpPr/>
          <p:nvPr/>
        </p:nvSpPr>
        <p:spPr>
          <a:xfrm>
            <a:off x="5270500" y="5143500"/>
            <a:ext cx="2286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panose="020B0200000000000000" charset="-122"/>
                <a:ea typeface="Noto Sans SC" panose="020B0200000000000000" charset="-122"/>
                <a:cs typeface="Noto Sans SC" panose="020B0200000000000000" charset="-122"/>
                <a:sym typeface="Noto Sans SC" panose="020B0200000000000000" charset="-122"/>
              </a:rPr>
              <a:t>闭环化管理</a:t>
            </a:r>
            <a:endParaRPr lang="en-US" sz="1100"/>
          </a:p>
          <a:p>
            <a:pPr indent="0" algn="l">
              <a:lnSpc>
                <a:spcPct val="125000"/>
              </a:lnSpc>
            </a:pPr>
            <a:r>
              <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建立多方协作与公众参与机制，实现评估、反馈与优化的闭环。</a:t>
            </a:r>
            <a:endParaRPr lang="en-US" sz="12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0" name="AutoShape 20"/>
          <p:cNvSpPr/>
          <p:nvPr/>
        </p:nvSpPr>
        <p:spPr>
          <a:xfrm>
            <a:off x="8128000" y="1651000"/>
            <a:ext cx="3302000" cy="4699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p>
        </p:txBody>
      </p:sp>
      <p:pic>
        <p:nvPicPr>
          <p:cNvPr id="21" name="Picture 21"/>
          <p:cNvPicPr>
            <a:picLocks noChangeAspect="1"/>
          </p:cNvPicPr>
          <p:nvPr/>
        </p:nvPicPr>
        <p:blipFill>
          <a:blip r:embed="rId8"/>
          <a:srcRect t="6545" b="6545"/>
          <a:stretch>
            <a:fillRect/>
          </a:stretch>
        </p:blipFill>
        <p:spPr>
          <a:xfrm>
            <a:off x="8318500" y="1905000"/>
            <a:ext cx="2921000" cy="1905000"/>
          </a:xfrm>
          <a:prstGeom prst="roundRect">
            <a:avLst>
              <a:gd name="adj" fmla="val 6666"/>
            </a:avLst>
          </a:prstGeom>
          <a:noFill/>
          <a:ln w="25400" cap="flat" cmpd="sng">
            <a:noFill/>
            <a:prstDash val="solid"/>
            <a:round/>
          </a:ln>
        </p:spPr>
      </p:pic>
      <p:sp>
        <p:nvSpPr>
          <p:cNvPr id="22" name="AutoShape 22"/>
          <p:cNvSpPr/>
          <p:nvPr/>
        </p:nvSpPr>
        <p:spPr>
          <a:xfrm>
            <a:off x="8318500" y="4064000"/>
            <a:ext cx="2921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200" b="1" i="0" u="none" strike="noStrike">
                <a:solidFill>
                  <a:srgbClr val="F97316"/>
                </a:solidFill>
                <a:latin typeface="Noto Sans SC" panose="020B0200000000000000" charset="-122"/>
                <a:ea typeface="Noto Sans SC" panose="020B0200000000000000" charset="-122"/>
                <a:cs typeface="Noto Sans SC" panose="020B0200000000000000" charset="-122"/>
                <a:sym typeface="Noto Sans SC" panose="020B0200000000000000" charset="-122"/>
              </a:rPr>
              <a:t>💡 对中国城市的启示</a:t>
            </a:r>
            <a:endParaRPr lang="en-US" sz="1100"/>
          </a:p>
        </p:txBody>
      </p:sp>
      <p:sp>
        <p:nvSpPr>
          <p:cNvPr id="23" name="AutoShape 23"/>
          <p:cNvSpPr/>
          <p:nvPr/>
        </p:nvSpPr>
        <p:spPr>
          <a:xfrm>
            <a:off x="8318500" y="4953000"/>
            <a:ext cx="2921000" cy="1143000"/>
          </a:xfrm>
          <a:prstGeom prst="roundRect">
            <a:avLst>
              <a:gd name="adj" fmla="val 8888"/>
            </a:avLst>
          </a:prstGeom>
          <a:solidFill>
            <a:srgbClr val="F0FDF4">
              <a:alpha val="100000"/>
            </a:srgbClr>
          </a:solidFill>
          <a:ln w="12700" cap="flat" cmpd="sng">
            <a:solidFill>
              <a:srgbClr val="16A34A">
                <a:alpha val="30000"/>
              </a:srgbClr>
            </a:solidFill>
            <a:prstDash val="solid"/>
            <a:round/>
          </a:ln>
        </p:spPr>
        <p:txBody>
          <a:bodyPr vert="horz" wrap="square" lIns="63500" tIns="63500" rIns="63500" bIns="63500" rtlCol="0" anchor="ctr"/>
          <a:lstStyle/>
          <a:p>
            <a:pPr algn="ctr">
              <a:defRPr/>
            </a:pPr>
          </a:p>
        </p:txBody>
      </p:sp>
      <p:sp>
        <p:nvSpPr>
          <p:cNvPr id="24" name="AutoShape 24"/>
          <p:cNvSpPr/>
          <p:nvPr/>
        </p:nvSpPr>
        <p:spPr>
          <a:xfrm>
            <a:off x="8445500" y="5080000"/>
            <a:ext cx="2667000" cy="889000"/>
          </a:xfrm>
          <a:prstGeom prst="rect">
            <a:avLst/>
          </a:prstGeom>
          <a:noFill/>
          <a:ln w="12700" cap="flat" cmpd="sng">
            <a:noFill/>
            <a:prstDash val="solid"/>
            <a:round/>
          </a:ln>
        </p:spPr>
        <p:txBody>
          <a:bodyPr vert="horz" wrap="square" lIns="0" tIns="0" rIns="0" bIns="0" rtlCol="0" anchor="ctr" anchorCtr="0"/>
          <a:lstStyle/>
          <a:p>
            <a:pPr indent="0" algn="ctr">
              <a:lnSpc>
                <a:spcPct val="117000"/>
              </a:lnSpc>
              <a:defRPr/>
            </a:pPr>
            <a:r>
              <a:rPr lang="en-US" sz="1300" b="0" i="0" u="none" strike="noStrike">
                <a:solidFill>
                  <a:srgbClr val="15803D"/>
                </a:solidFill>
                <a:latin typeface="Noto Sans SC" panose="020B0200000000000000" charset="-122"/>
                <a:ea typeface="Noto Sans SC" panose="020B0200000000000000" charset="-122"/>
                <a:cs typeface="Noto Sans SC" panose="020B0200000000000000" charset="-122"/>
                <a:sym typeface="Noto Sans SC" panose="020B0200000000000000" charset="-122"/>
              </a:rPr>
              <a:t>整合“双碳”与民生治理标尺，建立跨部门协同与公众参与机制，推动可持续发展工具的本土化应用与创新。</a:t>
            </a:r>
            <a:endParaRPr lang="en-US"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788785"/>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0" y="2032000"/>
            <a:ext cx="12192000" cy="889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000" b="1" i="0" u="none" strike="noStrike">
                <a:solidFill>
                  <a:srgbClr val="1F2937"/>
                </a:solidFill>
                <a:latin typeface="Noto Sans SC" panose="020B0200000000000000" charset="-122"/>
                <a:ea typeface="Noto Sans SC" panose="020B0200000000000000" charset="-122"/>
                <a:cs typeface="Noto Sans SC" panose="020B0200000000000000" charset="-122"/>
                <a:sym typeface="Noto Sans SC" panose="020B0200000000000000" charset="-122"/>
              </a:rPr>
              <a:t>感谢聆听！</a:t>
            </a:r>
            <a:endParaRPr lang="en-US" sz="1100"/>
          </a:p>
        </p:txBody>
      </p:sp>
      <p:sp>
        <p:nvSpPr>
          <p:cNvPr id="4" name="AutoShape 4"/>
          <p:cNvSpPr/>
          <p:nvPr/>
        </p:nvSpPr>
        <p:spPr>
          <a:xfrm>
            <a:off x="0" y="3302000"/>
            <a:ext cx="12192000" cy="1524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8000" b="1" i="0" u="none" strike="noStrike">
                <a:solidFill>
                  <a:srgbClr val="10B981"/>
                </a:solidFill>
                <a:latin typeface="Noto Sans SC" panose="020B0200000000000000" charset="-122"/>
                <a:ea typeface="Noto Sans SC" panose="020B0200000000000000" charset="-122"/>
                <a:cs typeface="Noto Sans SC" panose="020B0200000000000000" charset="-122"/>
                <a:sym typeface="Noto Sans SC" panose="020B0200000000000000" charset="-122"/>
              </a:rPr>
              <a:t>Q &amp; A</a:t>
            </a:r>
            <a:endParaRPr lang="en-US" sz="1100"/>
          </a:p>
        </p:txBody>
      </p:sp>
      <p:sp>
        <p:nvSpPr>
          <p:cNvPr id="5" name="AutoShape 5"/>
          <p:cNvSpPr/>
          <p:nvPr/>
        </p:nvSpPr>
        <p:spPr>
          <a:xfrm>
            <a:off x="0" y="5207000"/>
            <a:ext cx="1219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0" i="0" u="none" strike="noStrike">
                <a:solidFill>
                  <a:srgbClr val="4B5563"/>
                </a:solidFill>
                <a:latin typeface="Noto Sans SC" panose="020B0200000000000000" charset="-122"/>
                <a:ea typeface="Noto Sans SC" panose="020B0200000000000000" charset="-122"/>
                <a:cs typeface="Noto Sans SC" panose="020B0200000000000000" charset="-122"/>
                <a:sym typeface="Noto Sans SC" panose="020B0200000000000000" charset="-122"/>
              </a:rPr>
              <a:t>欢迎大家提问与交流</a:t>
            </a:r>
            <a:endParaRPr lang="en-US" sz="1100"/>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1061</Words>
  <Application>WPS 演示</Application>
  <PresentationFormat/>
  <Paragraphs>86</Paragraphs>
  <Slides>6</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6</vt:i4>
      </vt:variant>
    </vt:vector>
  </HeadingPairs>
  <TitlesOfParts>
    <vt:vector size="15" baseType="lpstr">
      <vt:lpstr>Arial</vt:lpstr>
      <vt:lpstr>宋体</vt:lpstr>
      <vt:lpstr>Wingdings</vt:lpstr>
      <vt:lpstr>Arial</vt:lpstr>
      <vt:lpstr>Noto Sans SC</vt:lpstr>
      <vt:lpstr>微软雅黑</vt:lpstr>
      <vt:lpstr>Arial Unicode MS</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张润梓</cp:lastModifiedBy>
  <cp:revision>1</cp:revision>
  <dcterms:created xsi:type="dcterms:W3CDTF">2026-05-18T03:56:50Z</dcterms:created>
  <dcterms:modified xsi:type="dcterms:W3CDTF">2026-05-18T03:56:50Z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782D7C4065BA45F1B5DBC82CA7CDD354_13</vt:lpwstr>
  </property>
  <property fmtid="{D5CDD505-2E9C-101B-9397-08002B2CF9AE}" pid="3" name="KSOProductBuildVer">
    <vt:lpwstr>2052-12.1.0.25865</vt:lpwstr>
  </property>
</Properties>
</file>