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5"/>
  </p:notesMasterIdLst>
  <p:sldIdLst>
    <p:sldId id="256" r:id="rId3"/>
    <p:sldId id="260" r:id="rId4"/>
    <p:sldId id="261" r:id="rId5"/>
    <p:sldId id="262" r:id="rId6"/>
    <p:sldId id="263" r:id="rId7"/>
    <p:sldId id="264" r:id="rId8"/>
    <p:sldId id="265" r:id="rId9"/>
    <p:sldId id="266" r:id="rId10"/>
    <p:sldId id="267" r:id="rId11"/>
    <p:sldId id="268" r:id="rId12"/>
    <p:sldId id="269" r:id="rId13"/>
    <p:sldId id="270" r:id="rId1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283" autoAdjust="0"/>
  </p:normalViewPr>
  <p:slideViewPr>
    <p:cSldViewPr snapToGrid="0">
      <p:cViewPr varScale="1">
        <p:scale>
          <a:sx n="83" d="100"/>
          <a:sy n="83" d="100"/>
        </p:scale>
        <p:origin x="225" y="3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13.05.2026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今天我将为大家分享一份关于爱尔兰首都都柏林在甜甜圈经济领域实践的观察报告。我们将深入探讨都柏林如何将这一创新的经济模型应用于解决本地的社会和生态挑战，并从中汲取对中国城市发展的启示。</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那么，都柏林的经验对我们中国城市有什么启示呢？我认为有三点。第一，要从老百姓最关心的问题入手，比如住房、就业，让可持续发展看得见、摸得着。第二，要重视民间力量，政府搭台，让社区和社会组织唱好戏。第三，发展要讲究公平，不能把我们的问题转嫁给别人，或者留给下一代。</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当然，照搬照抄是行不通的。我们需要思考如何将都柏林的经验本土化。比如，在中国，政府的作用非常重要，所以可以建立一种政府引导、社会参与的新模式。同时，要考虑到我们城乡发展不平衡的国情，避免问题的转移。最重要的是，要把甜甜圈的理念和我们国家现有的发展战略结合起来，让它发挥更大的作用。</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我的报告到此结束，感谢大家的聆听。</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dirty="0">
                <a:solidFill>
                  <a:srgbClr val="000000"/>
                </a:solidFill>
              </a:rPr>
              <a:t>那么，都柏林是如何开始实践甜甜圈经济的呢？它的起点非常特别，并非来自政府的一纸文件，而是始于2021年一个名为IDEN的民间网络。他们通过社区活动，让甜甜圈理念在居民中生根发芽。到了2022年，这种民间的热情开始影响到城市层面的政策。这种“民间先行，政府跟进”的模式，是都柏林实践最显著的特点。</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在都柏林的实践中，有两个问题被反复提及，它们分别对应了甜甜圈模型的内环和外环。一个是社会层面的住房危机，另一个是生态层面的气候变化。这两个问题，构成了都柏林推进甜甜圈经济的核心出发点。</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首先来看社会层面。都柏林最头疼的问题，就是住房。房价和租金涨得太快，很多年轻人和低收入家庭根本买不起也租不起房。这不仅仅是经济问题，更是社会公平问题，它直接突破了甜甜圈模型里“保障基本居住权”这条底线。在社区讨论中，这也是大家最关心的话题。</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住房问题的影响是深远的。它不仅仅是个人住不起房那么简单，还会加剧贫富差距，让有才华的年轻人留不住，社区也变得越来越陌生。所以，解决住房问题，不仅仅是盖房子，更是在修复社会的根基，这正是甜甜圈经济所倡导的。</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看完了社会问题，我们再来看生态层面。都柏林面临的最大生态压力，就是气候变化和碳排放。一方面，爱尔兰有国家级的碳中和目标，首都必须带头。另一方面，都柏林的城市发展模式，比如大家都依赖开车出行，导致交通碳排放居高不下。这不仅是为了完成指标，更是为了城市自身的健康和宜居。</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气候变化这个议题在都柏林非常紧迫。我们可以看到，年轻人走上街头，用行动表达他们的关切。同时，政府也在调整城市规划，比如发展公共交通，来减少碳排放。这说明，应对气候变化已经成为一种社会共识，并且正在从口号变成具体的城市行动。</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总结一下都柏林实践的特点，我认为最关键的一点是“向内发力”。他们没有好高骛远地讨论全球责任，而是专注于解决自己家门口的问题。社区成了实践的主阵地，居民们通过各种活动，把理论变成了自己的生活。这种民间驱动的模式，非常接地气，也因此特别有生命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都柏林的实践路径是清晰的。首先，通过各种活动让大家了解什么是甜甜圈经济。然后，聚焦到住房、气候这些具体问题上。接着，开始尝试做一些具体的事情，比如搞社区项目。最后，这些民间的声音慢慢影响到了政府的决策。这是一个从理念到行动，再到政策影响的完整链条。</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6.svg"/><Relationship Id="rId5" Type="http://schemas.openxmlformats.org/officeDocument/2006/relationships/image" Target="../media/image25.svg"/><Relationship Id="rId4" Type="http://schemas.openxmlformats.org/officeDocument/2006/relationships/image" Target="../media/image24.svg"/></Relationships>
</file>

<file path=ppt/slides/_rels/slide1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29.svg"/><Relationship Id="rId4" Type="http://schemas.openxmlformats.org/officeDocument/2006/relationships/image" Target="../media/image28.sv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svg"/><Relationship Id="rId5" Type="http://schemas.openxmlformats.org/officeDocument/2006/relationships/image" Target="../media/image4.sv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8.sv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2.svg"/><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6.svg"/><Relationship Id="rId5" Type="http://schemas.openxmlformats.org/officeDocument/2006/relationships/image" Target="../media/image15.svg"/><Relationship Id="rId4" Type="http://schemas.openxmlformats.org/officeDocument/2006/relationships/image" Target="../media/image14.sv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20.svg"/><Relationship Id="rId4" Type="http://schemas.openxmlformats.org/officeDocument/2006/relationships/image" Target="../media/image19.svg"/></Relationships>
</file>

<file path=ppt/slides/_rels/slide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2.svg"/><Relationship Id="rId5" Type="http://schemas.openxmlformats.org/officeDocument/2006/relationships/image" Target="../media/image20.svg"/><Relationship Id="rId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5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0" y="2032000"/>
            <a:ext cx="12192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FFFFFF"/>
                </a:solidFill>
                <a:latin typeface="Noto Sans SC"/>
                <a:ea typeface="Noto Sans SC"/>
                <a:cs typeface="Noto Sans SC"/>
                <a:sym typeface="Noto Sans SC"/>
              </a:rPr>
              <a:t>都柏林甜甜圈经济实践观察</a:t>
            </a:r>
            <a:endParaRPr lang="en-US" sz="1100"/>
          </a:p>
        </p:txBody>
      </p:sp>
      <p:sp>
        <p:nvSpPr>
          <p:cNvPr id="4" name="AutoShape 4"/>
          <p:cNvSpPr/>
          <p:nvPr/>
        </p:nvSpPr>
        <p:spPr>
          <a:xfrm>
            <a:off x="5588000" y="3429000"/>
            <a:ext cx="1016000" cy="508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0" y="4064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000" b="0" i="0" u="none" strike="noStrike">
                <a:solidFill>
                  <a:srgbClr val="FFFFFF">
                    <a:alpha val="94902"/>
                  </a:srgbClr>
                </a:solidFill>
                <a:latin typeface="Noto Sans SC"/>
                <a:ea typeface="Noto Sans SC"/>
                <a:cs typeface="Noto Sans SC"/>
                <a:sym typeface="Noto Sans SC"/>
              </a:rPr>
              <a:t>一份基于文献的案例分析</a:t>
            </a:r>
            <a:endParaRPr lang="en-US" sz="1100"/>
          </a:p>
        </p:txBody>
      </p:sp>
      <p:sp>
        <p:nvSpPr>
          <p:cNvPr id="6" name="AutoShape 6"/>
          <p:cNvSpPr/>
          <p:nvPr/>
        </p:nvSpPr>
        <p:spPr>
          <a:xfrm>
            <a:off x="0" y="546100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FFFFFF">
                    <a:alpha val="70196"/>
                  </a:srgbClr>
                </a:solidFill>
                <a:latin typeface="Noto Sans SC"/>
                <a:ea typeface="Noto Sans SC"/>
                <a:cs typeface="Noto Sans SC"/>
                <a:sym typeface="Noto Sans SC"/>
              </a:rPr>
              <a:t>DUBLIN DONUT ECONOMY CASE STUDY · 2026</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对中国城市的启示</a:t>
            </a:r>
            <a:endParaRPr lang="en-US" sz="1100"/>
          </a:p>
        </p:txBody>
      </p:sp>
      <p:pic>
        <p:nvPicPr>
          <p:cNvPr id="3" name="Picture 3"/>
          <p:cNvPicPr>
            <a:picLocks noChangeAspect="1"/>
          </p:cNvPicPr>
          <p:nvPr/>
        </p:nvPicPr>
        <p:blipFill>
          <a:blip r:embed="rId3"/>
          <a:srcRect l="20588" r="20588"/>
          <a:stretch>
            <a:fillRect/>
          </a:stretch>
        </p:blipFill>
        <p:spPr>
          <a:xfrm>
            <a:off x="762000" y="1778000"/>
            <a:ext cx="3810000" cy="4318000"/>
          </a:xfrm>
          <a:prstGeom prst="roundRect">
            <a:avLst>
              <a:gd name="adj" fmla="val 4000"/>
            </a:avLst>
          </a:prstGeom>
          <a:noFill/>
          <a:ln w="25400" cap="flat" cmpd="sng">
            <a:noFill/>
            <a:prstDash val="solid"/>
            <a:round/>
          </a:ln>
          <a:effectLst>
            <a:outerShdw blurRad="444500" dist="190500" dir="2700000" algn="tl" rotWithShape="0">
              <a:srgbClr val="000000">
                <a:alpha val="25000"/>
              </a:srgbClr>
            </a:outerShdw>
          </a:effectLst>
        </p:spPr>
      </p:pic>
      <p:sp>
        <p:nvSpPr>
          <p:cNvPr id="4" name="AutoShape 4"/>
          <p:cNvSpPr/>
          <p:nvPr/>
        </p:nvSpPr>
        <p:spPr>
          <a:xfrm>
            <a:off x="4953000" y="1651000"/>
            <a:ext cx="6477000" cy="1587500"/>
          </a:xfrm>
          <a:prstGeom prst="roundRect">
            <a:avLst>
              <a:gd name="adj" fmla="val 8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4953000" y="1651000"/>
            <a:ext cx="76200" cy="15875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83200" y="1841500"/>
            <a:ext cx="355600" cy="355600"/>
          </a:xfrm>
          <a:prstGeom prst="rect">
            <a:avLst/>
          </a:prstGeom>
        </p:spPr>
      </p:pic>
      <p:sp>
        <p:nvSpPr>
          <p:cNvPr id="7" name="AutoShape 7"/>
          <p:cNvSpPr/>
          <p:nvPr/>
        </p:nvSpPr>
        <p:spPr>
          <a:xfrm>
            <a:off x="5842000" y="1803400"/>
            <a:ext cx="5334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从民生痛点切入</a:t>
            </a:r>
            <a:endParaRPr lang="en-US" sz="1100"/>
          </a:p>
          <a:p>
            <a:pPr indent="0" algn="l">
              <a:lnSpc>
                <a:spcPct val="108333"/>
              </a:lnSpc>
              <a:spcBef>
                <a:spcPts val="600"/>
              </a:spcBef>
            </a:pPr>
            <a:r>
              <a:rPr lang="en-US" sz="1200" b="0" i="0" u="none" strike="noStrike">
                <a:solidFill>
                  <a:srgbClr val="606060"/>
                </a:solidFill>
                <a:latin typeface="Noto Sans SC"/>
                <a:ea typeface="Noto Sans SC"/>
                <a:cs typeface="Noto Sans SC"/>
                <a:sym typeface="Noto Sans SC"/>
              </a:rPr>
              <a:t>甜甜圈经济的核心是平衡社会与生态，但理念落地必须回应住房、就业、教育等居民最关心的现实问题。只有让居民感受到切实改善，可持续发展才能获得广泛支持。</a:t>
            </a:r>
          </a:p>
        </p:txBody>
      </p:sp>
      <p:sp>
        <p:nvSpPr>
          <p:cNvPr id="8" name="AutoShape 8"/>
          <p:cNvSpPr/>
          <p:nvPr/>
        </p:nvSpPr>
        <p:spPr>
          <a:xfrm>
            <a:off x="4953000" y="3429000"/>
            <a:ext cx="6477000" cy="1587500"/>
          </a:xfrm>
          <a:prstGeom prst="roundRect">
            <a:avLst>
              <a:gd name="adj" fmla="val 8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4953000" y="3429000"/>
            <a:ext cx="76200" cy="15875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83200" y="3619500"/>
            <a:ext cx="355600" cy="355600"/>
          </a:xfrm>
          <a:prstGeom prst="rect">
            <a:avLst/>
          </a:prstGeom>
        </p:spPr>
      </p:pic>
      <p:sp>
        <p:nvSpPr>
          <p:cNvPr id="11" name="AutoShape 11"/>
          <p:cNvSpPr/>
          <p:nvPr/>
        </p:nvSpPr>
        <p:spPr>
          <a:xfrm>
            <a:off x="5842000" y="3581400"/>
            <a:ext cx="5334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重视民间组织与社区参与</a:t>
            </a:r>
            <a:endParaRPr lang="en-US" sz="1100"/>
          </a:p>
          <a:p>
            <a:pPr indent="0" algn="l">
              <a:lnSpc>
                <a:spcPct val="108333"/>
              </a:lnSpc>
              <a:spcBef>
                <a:spcPts val="600"/>
              </a:spcBef>
            </a:pPr>
            <a:r>
              <a:rPr lang="en-US" sz="1200" b="0" i="0" u="none" strike="noStrike">
                <a:solidFill>
                  <a:srgbClr val="606060"/>
                </a:solidFill>
                <a:latin typeface="Noto Sans SC"/>
                <a:ea typeface="Noto Sans SC"/>
                <a:cs typeface="Noto Sans SC"/>
                <a:sym typeface="Noto Sans SC"/>
              </a:rPr>
              <a:t>中国城市治理中政府角色关键，但可借鉴都柏林经验，由政府搭建框架、提供资源，同时大力引导和支持社会组织、社区居民参与，形成共建共治共享的治理格局。</a:t>
            </a:r>
          </a:p>
        </p:txBody>
      </p:sp>
      <p:sp>
        <p:nvSpPr>
          <p:cNvPr id="12" name="AutoShape 12"/>
          <p:cNvSpPr/>
          <p:nvPr/>
        </p:nvSpPr>
        <p:spPr>
          <a:xfrm>
            <a:off x="4953000" y="5080000"/>
            <a:ext cx="6477000" cy="1460500"/>
          </a:xfrm>
          <a:prstGeom prst="roundRect">
            <a:avLst>
              <a:gd name="adj" fmla="val 869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3" name="AutoShape 13"/>
          <p:cNvSpPr/>
          <p:nvPr/>
        </p:nvSpPr>
        <p:spPr>
          <a:xfrm>
            <a:off x="4953000" y="5080000"/>
            <a:ext cx="76200" cy="14605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283200" y="5270500"/>
            <a:ext cx="355600" cy="355600"/>
          </a:xfrm>
          <a:prstGeom prst="rect">
            <a:avLst/>
          </a:prstGeom>
        </p:spPr>
      </p:pic>
      <p:sp>
        <p:nvSpPr>
          <p:cNvPr id="15" name="AutoShape 15"/>
          <p:cNvSpPr/>
          <p:nvPr/>
        </p:nvSpPr>
        <p:spPr>
          <a:xfrm>
            <a:off x="5842000" y="5232400"/>
            <a:ext cx="5334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探索兼顾公平与可持续的发展方式</a:t>
            </a:r>
            <a:endParaRPr lang="en-US" sz="1100"/>
          </a:p>
          <a:p>
            <a:pPr indent="0" algn="l">
              <a:lnSpc>
                <a:spcPct val="108333"/>
              </a:lnSpc>
              <a:spcBef>
                <a:spcPts val="600"/>
              </a:spcBef>
            </a:pPr>
            <a:r>
              <a:rPr lang="en-US" sz="1200" b="0" i="0" u="none" strike="noStrike">
                <a:solidFill>
                  <a:srgbClr val="606060"/>
                </a:solidFill>
                <a:latin typeface="Noto Sans SC"/>
                <a:ea typeface="Noto Sans SC"/>
                <a:cs typeface="Noto Sans SC"/>
                <a:sym typeface="Noto Sans SC"/>
              </a:rPr>
              <a:t>推进本地发展时，需警惕将环境和社会成本向外转移的风险，探索真正内生的、兼顾代内与代际公平的可持续发展模式。</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5588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本土化调整的思考</a:t>
            </a:r>
            <a:endParaRPr lang="en-US" sz="1100"/>
          </a:p>
        </p:txBody>
      </p:sp>
      <p:sp>
        <p:nvSpPr>
          <p:cNvPr id="3" name="AutoShape 3"/>
          <p:cNvSpPr/>
          <p:nvPr/>
        </p:nvSpPr>
        <p:spPr>
          <a:xfrm>
            <a:off x="762000" y="13208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66666"/>
                </a:solidFill>
                <a:latin typeface="Noto Sans SC"/>
                <a:ea typeface="Noto Sans SC"/>
                <a:cs typeface="Noto Sans SC"/>
                <a:sym typeface="Noto Sans SC"/>
              </a:rPr>
              <a:t>将都柏林的经验应用于中国城市，需要结合国情进行本土化调整，走出一条适合中国的可持续发展之路。</a:t>
            </a:r>
            <a:endParaRPr lang="en-US" sz="1100"/>
          </a:p>
        </p:txBody>
      </p:sp>
      <p:sp>
        <p:nvSpPr>
          <p:cNvPr id="4" name="AutoShape 4"/>
          <p:cNvSpPr/>
          <p:nvPr/>
        </p:nvSpPr>
        <p:spPr>
          <a:xfrm>
            <a:off x="762000" y="2032000"/>
            <a:ext cx="3302000" cy="4064000"/>
          </a:xfrm>
          <a:prstGeom prst="roundRect">
            <a:avLst>
              <a:gd name="adj" fmla="val 307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2032000"/>
            <a:ext cx="3302000" cy="762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6800" y="2413000"/>
            <a:ext cx="508000" cy="508000"/>
          </a:xfrm>
          <a:prstGeom prst="rect">
            <a:avLst/>
          </a:prstGeom>
        </p:spPr>
      </p:pic>
      <p:sp>
        <p:nvSpPr>
          <p:cNvPr id="7" name="AutoShape 7"/>
          <p:cNvSpPr/>
          <p:nvPr/>
        </p:nvSpPr>
        <p:spPr>
          <a:xfrm>
            <a:off x="1778000" y="2438400"/>
            <a:ext cx="203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强化政府与民间协同</a:t>
            </a:r>
            <a:endParaRPr lang="en-US" sz="1100"/>
          </a:p>
        </p:txBody>
      </p:sp>
      <p:sp>
        <p:nvSpPr>
          <p:cNvPr id="8" name="AutoShape 8"/>
          <p:cNvSpPr/>
          <p:nvPr/>
        </p:nvSpPr>
        <p:spPr>
          <a:xfrm>
            <a:off x="1016000" y="3302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0" i="0" u="none" strike="noStrike">
                <a:solidFill>
                  <a:srgbClr val="5A5A5A"/>
                </a:solidFill>
                <a:latin typeface="Noto Sans SC"/>
                <a:ea typeface="Noto Sans SC"/>
                <a:cs typeface="Noto Sans SC"/>
                <a:sym typeface="Noto Sans SC"/>
              </a:rPr>
              <a:t>中国的治理体系中，政府扮演着主导角色。可以构建“政府引导、社会协同、公众参与”的模式，由政府提供政策支持和资源保障，同时充分激发民间组织的活力和创造力，形成多元主体共治的合力。</a:t>
            </a:r>
            <a:endParaRPr lang="en-US" sz="1100"/>
          </a:p>
        </p:txBody>
      </p:sp>
      <p:sp>
        <p:nvSpPr>
          <p:cNvPr id="9" name="AutoShape 9"/>
          <p:cNvSpPr/>
          <p:nvPr/>
        </p:nvSpPr>
        <p:spPr>
          <a:xfrm>
            <a:off x="4445000" y="2032000"/>
            <a:ext cx="3302000" cy="4064000"/>
          </a:xfrm>
          <a:prstGeom prst="roundRect">
            <a:avLst>
              <a:gd name="adj" fmla="val 307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445000" y="2032000"/>
            <a:ext cx="3302000" cy="762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49800" y="2413000"/>
            <a:ext cx="508000" cy="508000"/>
          </a:xfrm>
          <a:prstGeom prst="rect">
            <a:avLst/>
          </a:prstGeom>
        </p:spPr>
      </p:pic>
      <p:sp>
        <p:nvSpPr>
          <p:cNvPr id="12" name="AutoShape 12"/>
          <p:cNvSpPr/>
          <p:nvPr/>
        </p:nvSpPr>
        <p:spPr>
          <a:xfrm>
            <a:off x="5461000" y="2438400"/>
            <a:ext cx="203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结合城乡与区域差异</a:t>
            </a:r>
            <a:endParaRPr lang="en-US" sz="1100"/>
          </a:p>
        </p:txBody>
      </p:sp>
      <p:sp>
        <p:nvSpPr>
          <p:cNvPr id="13" name="AutoShape 13"/>
          <p:cNvSpPr/>
          <p:nvPr/>
        </p:nvSpPr>
        <p:spPr>
          <a:xfrm>
            <a:off x="4699000" y="3302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0" i="0" u="none" strike="noStrike">
                <a:solidFill>
                  <a:srgbClr val="5A5A5A"/>
                </a:solidFill>
                <a:latin typeface="Noto Sans SC"/>
                <a:ea typeface="Noto Sans SC"/>
                <a:cs typeface="Noto Sans SC"/>
                <a:sym typeface="Noto Sans SC"/>
              </a:rPr>
              <a:t>中国城乡差异显著，且区域发展不平衡。在推进甜甜圈实践时，必须因地制宜，避免“一刀切”。在关注城市内部本地问题的同时，更要统筹考虑区域间的协调发展，防止生态和社会成本在不同区域间发生不当转移。</a:t>
            </a:r>
            <a:endParaRPr lang="en-US" sz="1100"/>
          </a:p>
        </p:txBody>
      </p:sp>
      <p:sp>
        <p:nvSpPr>
          <p:cNvPr id="14" name="AutoShape 14"/>
          <p:cNvSpPr/>
          <p:nvPr/>
        </p:nvSpPr>
        <p:spPr>
          <a:xfrm>
            <a:off x="8128000" y="2032000"/>
            <a:ext cx="3302000" cy="4064000"/>
          </a:xfrm>
          <a:prstGeom prst="roundRect">
            <a:avLst>
              <a:gd name="adj" fmla="val 307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128000" y="2032000"/>
            <a:ext cx="3302000" cy="762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432800" y="2413000"/>
            <a:ext cx="508000" cy="508000"/>
          </a:xfrm>
          <a:prstGeom prst="rect">
            <a:avLst/>
          </a:prstGeom>
        </p:spPr>
      </p:pic>
      <p:sp>
        <p:nvSpPr>
          <p:cNvPr id="17" name="AutoShape 17"/>
          <p:cNvSpPr/>
          <p:nvPr/>
        </p:nvSpPr>
        <p:spPr>
          <a:xfrm>
            <a:off x="9144000" y="2438400"/>
            <a:ext cx="2032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33333"/>
                </a:solidFill>
                <a:latin typeface="Noto Sans SC"/>
                <a:ea typeface="Noto Sans SC"/>
                <a:cs typeface="Noto Sans SC"/>
                <a:sym typeface="Noto Sans SC"/>
              </a:rPr>
              <a:t>融入国家政策框架</a:t>
            </a:r>
            <a:endParaRPr lang="en-US" sz="1100"/>
          </a:p>
        </p:txBody>
      </p:sp>
      <p:sp>
        <p:nvSpPr>
          <p:cNvPr id="18" name="AutoShape 18"/>
          <p:cNvSpPr/>
          <p:nvPr/>
        </p:nvSpPr>
        <p:spPr>
          <a:xfrm>
            <a:off x="8382000" y="3302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0" i="0" u="none" strike="noStrike">
                <a:solidFill>
                  <a:srgbClr val="5A5A5A"/>
                </a:solidFill>
                <a:latin typeface="Noto Sans SC"/>
                <a:ea typeface="Noto Sans SC"/>
                <a:cs typeface="Noto Sans SC"/>
                <a:sym typeface="Noto Sans SC"/>
              </a:rPr>
              <a:t>将甜甜圈经济的核心理念，有机融入中国现有的“碳中和”、“共同富裕”、“新型城镇化”等国家战略中。通过这种融合，让甜甜圈经济理念转化为实现这些宏大国家目标的具体落地路径和实操工具。</a:t>
            </a:r>
            <a:endParaRPr lang="en-US" sz="11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4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0" y="2032000"/>
            <a:ext cx="12192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6400" b="1" i="0" u="none" strike="noStrike">
                <a:solidFill>
                  <a:srgbClr val="FFFFFF"/>
                </a:solidFill>
                <a:latin typeface="Noto Sans SC"/>
                <a:ea typeface="Noto Sans SC"/>
                <a:cs typeface="Noto Sans SC"/>
                <a:sym typeface="Noto Sans SC"/>
              </a:rPr>
              <a:t>谢谢观看</a:t>
            </a:r>
            <a:endParaRPr lang="en-US" sz="1100"/>
          </a:p>
        </p:txBody>
      </p:sp>
      <p:sp>
        <p:nvSpPr>
          <p:cNvPr id="4" name="AutoShape 4"/>
          <p:cNvSpPr/>
          <p:nvPr/>
        </p:nvSpPr>
        <p:spPr>
          <a:xfrm>
            <a:off x="5588000" y="3683000"/>
            <a:ext cx="1016000" cy="508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0" y="4318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0" i="0" u="none" strike="noStrike" spc="400">
                <a:solidFill>
                  <a:srgbClr val="FFFFFF">
                    <a:alpha val="90196"/>
                  </a:srgbClr>
                </a:solidFill>
                <a:latin typeface="Noto Sans SC"/>
                <a:ea typeface="Noto Sans SC"/>
                <a:cs typeface="Noto Sans SC"/>
                <a:sym typeface="Noto Sans SC"/>
              </a:rPr>
              <a:t>THANKS FOR WATCHING</a:t>
            </a:r>
            <a:endParaRPr lang="en-US" sz="1100"/>
          </a:p>
        </p:txBody>
      </p:sp>
      <p:sp>
        <p:nvSpPr>
          <p:cNvPr id="6" name="AutoShape 6"/>
          <p:cNvSpPr/>
          <p:nvPr/>
        </p:nvSpPr>
        <p:spPr>
          <a:xfrm>
            <a:off x="0" y="558800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FFFFFF">
                    <a:alpha val="70196"/>
                  </a:srgbClr>
                </a:solidFill>
                <a:latin typeface="Noto Sans SC"/>
                <a:ea typeface="Noto Sans SC"/>
                <a:cs typeface="Noto Sans SC"/>
                <a:sym typeface="Noto Sans SC"/>
              </a:rPr>
              <a:t>期待与您进一步交流与探讨</a:t>
            </a:r>
            <a:endParaRPr lang="en-US" sz="1100"/>
          </a:p>
        </p:txBody>
      </p:sp>
      <p:pic>
        <p:nvPicPr>
          <p:cNvPr id="7" name="Picture 7"/>
          <p:cNvPicPr>
            <a:picLocks noChangeAspect="1"/>
          </p:cNvPicPr>
          <p:nvPr/>
        </p:nvPicPr>
        <p:blipFill>
          <a:blip r:embed="rId4"/>
          <a:stretch>
            <a:fillRect/>
          </a:stretch>
        </p:blipFill>
        <p:spPr>
          <a:xfrm>
            <a:off x="10668000" y="6190112"/>
            <a:ext cx="1524000" cy="66788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02 实践背景：都柏林的起点与模式</a:t>
            </a:r>
            <a:endParaRPr lang="en-US" sz="1100"/>
          </a:p>
        </p:txBody>
      </p:sp>
      <p:pic>
        <p:nvPicPr>
          <p:cNvPr id="3" name="Picture 3"/>
          <p:cNvPicPr>
            <a:picLocks noChangeAspect="1"/>
          </p:cNvPicPr>
          <p:nvPr/>
        </p:nvPicPr>
        <p:blipFill>
          <a:blip r:embed="rId3"/>
          <a:srcRect l="17224" r="17224"/>
          <a:stretch>
            <a:fillRect/>
          </a:stretch>
        </p:blipFill>
        <p:spPr>
          <a:xfrm>
            <a:off x="762000" y="1651000"/>
            <a:ext cx="4826000" cy="4572000"/>
          </a:xfrm>
          <a:prstGeom prst="roundRect">
            <a:avLst>
              <a:gd name="adj" fmla="val 3333"/>
            </a:avLst>
          </a:prstGeom>
          <a:noFill/>
          <a:ln w="25400" cap="flat" cmpd="sng">
            <a:noFill/>
            <a:prstDash val="solid"/>
            <a:round/>
          </a:ln>
          <a:effectLst>
            <a:outerShdw blurRad="444500" dist="190500" dir="2700000" algn="tl" rotWithShape="0">
              <a:srgbClr val="000000">
                <a:alpha val="25000"/>
              </a:srgbClr>
            </a:outerShdw>
          </a:effectLst>
        </p:spPr>
      </p:pic>
      <p:sp>
        <p:nvSpPr>
          <p:cNvPr id="4" name="AutoShape 4"/>
          <p:cNvSpPr/>
          <p:nvPr/>
        </p:nvSpPr>
        <p:spPr>
          <a:xfrm>
            <a:off x="5969000" y="1651000"/>
            <a:ext cx="5461000" cy="4572000"/>
          </a:xfrm>
          <a:prstGeom prst="roundRect">
            <a:avLst>
              <a:gd name="adj" fmla="val 333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6223000" y="1905000"/>
            <a:ext cx="49530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555555"/>
                </a:solidFill>
                <a:latin typeface="Noto Sans SC"/>
                <a:ea typeface="Noto Sans SC"/>
                <a:cs typeface="Noto Sans SC"/>
                <a:sym typeface="Noto Sans SC"/>
              </a:rPr>
              <a:t>都柏林的甜甜圈经济实践并非由政府自上而下推动，而是呈现出一种独特的“</a:t>
            </a:r>
            <a:r>
              <a:rPr lang="en-US" sz="1400" b="1" i="0" u="none" strike="noStrike">
                <a:solidFill>
                  <a:srgbClr val="228B22"/>
                </a:solidFill>
                <a:latin typeface="Noto Sans SC"/>
                <a:ea typeface="Noto Sans SC"/>
                <a:cs typeface="Noto Sans SC"/>
                <a:sym typeface="Noto Sans SC"/>
              </a:rPr>
              <a:t>民间先行、社区扎根</a:t>
            </a:r>
            <a:r>
              <a:rPr lang="en-US" sz="1400" b="0" i="0" u="none" strike="noStrike">
                <a:solidFill>
                  <a:srgbClr val="555555"/>
                </a:solidFill>
                <a:latin typeface="Noto Sans SC"/>
                <a:ea typeface="Noto Sans SC"/>
                <a:cs typeface="Noto Sans SC"/>
                <a:sym typeface="Noto Sans SC"/>
              </a:rPr>
              <a:t>”的模式，实现了草根行动与城市治理的良性互动。</a:t>
            </a:r>
            <a:endParaRPr lang="en-US" sz="1100"/>
          </a:p>
        </p:txBody>
      </p:sp>
      <p:sp>
        <p:nvSpPr>
          <p:cNvPr id="6" name="AutoShape 6"/>
          <p:cNvSpPr/>
          <p:nvPr/>
        </p:nvSpPr>
        <p:spPr>
          <a:xfrm>
            <a:off x="6223000" y="3048000"/>
            <a:ext cx="4953000" cy="1270000"/>
          </a:xfrm>
          <a:prstGeom prst="roundRect">
            <a:avLst>
              <a:gd name="adj" fmla="val 6000"/>
            </a:avLst>
          </a:prstGeom>
          <a:solidFill>
            <a:srgbClr val="F8FCF8">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13500" y="3238500"/>
            <a:ext cx="304800" cy="304800"/>
          </a:xfrm>
          <a:prstGeom prst="rect">
            <a:avLst/>
          </a:prstGeom>
        </p:spPr>
      </p:pic>
      <p:sp>
        <p:nvSpPr>
          <p:cNvPr id="8" name="AutoShape 8"/>
          <p:cNvSpPr/>
          <p:nvPr/>
        </p:nvSpPr>
        <p:spPr>
          <a:xfrm>
            <a:off x="6858000" y="3200400"/>
            <a:ext cx="406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28B22"/>
                </a:solidFill>
                <a:latin typeface="Noto Sans SC"/>
                <a:ea typeface="Noto Sans SC"/>
                <a:cs typeface="Noto Sans SC"/>
                <a:sym typeface="Noto Sans SC"/>
              </a:rPr>
              <a:t>启动历程</a:t>
            </a:r>
            <a:endParaRPr lang="en-US" sz="1100"/>
          </a:p>
          <a:p>
            <a:pPr indent="0" algn="l">
              <a:lnSpc>
                <a:spcPct val="108333"/>
              </a:lnSpc>
              <a:spcBef>
                <a:spcPts val="600"/>
              </a:spcBef>
            </a:pPr>
            <a:r>
              <a:rPr lang="en-US" sz="1200" b="1" i="0" u="none" strike="noStrike">
                <a:solidFill>
                  <a:srgbClr val="333333"/>
                </a:solidFill>
                <a:latin typeface="Noto Sans SC"/>
                <a:ea typeface="Noto Sans SC"/>
                <a:cs typeface="Noto Sans SC"/>
                <a:sym typeface="Noto Sans SC"/>
              </a:rPr>
              <a:t>2021年：</a:t>
            </a:r>
            <a:r>
              <a:rPr lang="en-US" sz="1200" b="0" i="0" u="none" strike="noStrike">
                <a:solidFill>
                  <a:srgbClr val="666666"/>
                </a:solidFill>
                <a:latin typeface="Noto Sans SC"/>
                <a:ea typeface="Noto Sans SC"/>
                <a:cs typeface="Noto Sans SC"/>
                <a:sym typeface="Noto Sans SC"/>
              </a:rPr>
              <a:t>爱尔兰甜甜圈经济网络（IDEN）都柏林分支启动，通过线上聚会落地理念。</a:t>
            </a:r>
          </a:p>
          <a:p>
            <a:pPr indent="0" algn="l">
              <a:lnSpc>
                <a:spcPct val="108333"/>
              </a:lnSpc>
            </a:pPr>
            <a:r>
              <a:rPr lang="en-US" sz="1200" b="1" i="0" u="none" strike="noStrike">
                <a:solidFill>
                  <a:srgbClr val="333333"/>
                </a:solidFill>
                <a:latin typeface="Noto Sans SC"/>
                <a:ea typeface="Noto Sans SC"/>
                <a:cs typeface="Noto Sans SC"/>
                <a:sym typeface="Noto Sans SC"/>
              </a:rPr>
              <a:t>2022年：</a:t>
            </a:r>
            <a:r>
              <a:rPr lang="en-US" sz="1200" b="0" i="0" u="none" strike="noStrike">
                <a:solidFill>
                  <a:srgbClr val="666666"/>
                </a:solidFill>
                <a:latin typeface="Noto Sans SC"/>
                <a:ea typeface="Noto Sans SC"/>
                <a:cs typeface="Noto Sans SC"/>
                <a:sym typeface="Noto Sans SC"/>
              </a:rPr>
              <a:t>实践深化，与城市规划、气候政策结合，进入更广泛的城市级应用阶段。</a:t>
            </a:r>
          </a:p>
        </p:txBody>
      </p:sp>
      <p:sp>
        <p:nvSpPr>
          <p:cNvPr id="9" name="AutoShape 9"/>
          <p:cNvSpPr/>
          <p:nvPr/>
        </p:nvSpPr>
        <p:spPr>
          <a:xfrm>
            <a:off x="6223000" y="4572000"/>
            <a:ext cx="1562100" cy="1397000"/>
          </a:xfrm>
          <a:prstGeom prst="roundRect">
            <a:avLst>
              <a:gd name="adj" fmla="val 7272"/>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0000" y="4724400"/>
            <a:ext cx="254000" cy="254000"/>
          </a:xfrm>
          <a:prstGeom prst="rect">
            <a:avLst/>
          </a:prstGeom>
        </p:spPr>
      </p:pic>
      <p:sp>
        <p:nvSpPr>
          <p:cNvPr id="11" name="AutoShape 11"/>
          <p:cNvSpPr/>
          <p:nvPr/>
        </p:nvSpPr>
        <p:spPr>
          <a:xfrm>
            <a:off x="6667500" y="4699000"/>
            <a:ext cx="10795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33333"/>
                </a:solidFill>
                <a:latin typeface="Noto Sans SC"/>
                <a:ea typeface="Noto Sans SC"/>
                <a:cs typeface="Noto Sans SC"/>
                <a:sym typeface="Noto Sans SC"/>
              </a:rPr>
              <a:t>核心推手</a:t>
            </a:r>
            <a:endParaRPr lang="en-US" sz="1100"/>
          </a:p>
          <a:p>
            <a:pPr indent="0" algn="l">
              <a:lnSpc>
                <a:spcPct val="100000"/>
              </a:lnSpc>
              <a:spcBef>
                <a:spcPts val="400"/>
              </a:spcBef>
            </a:pPr>
            <a:r>
              <a:rPr lang="en-US" sz="1100" b="0" i="0" u="none" strike="noStrike">
                <a:solidFill>
                  <a:srgbClr val="666666"/>
                </a:solidFill>
                <a:latin typeface="Noto Sans SC"/>
                <a:ea typeface="Noto Sans SC"/>
                <a:cs typeface="Noto Sans SC"/>
                <a:sym typeface="Noto Sans SC"/>
              </a:rPr>
              <a:t>爱尔兰甜甜圈经济网络(IDEN)都柏林分支，由志愿者与关注者构成的民间组织。</a:t>
            </a:r>
          </a:p>
        </p:txBody>
      </p:sp>
      <p:sp>
        <p:nvSpPr>
          <p:cNvPr id="12" name="AutoShape 12"/>
          <p:cNvSpPr/>
          <p:nvPr/>
        </p:nvSpPr>
        <p:spPr>
          <a:xfrm>
            <a:off x="7912100" y="4572000"/>
            <a:ext cx="1562100" cy="1397000"/>
          </a:xfrm>
          <a:prstGeom prst="roundRect">
            <a:avLst>
              <a:gd name="adj" fmla="val 7272"/>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39100" y="4724400"/>
            <a:ext cx="254000" cy="254000"/>
          </a:xfrm>
          <a:prstGeom prst="rect">
            <a:avLst/>
          </a:prstGeom>
        </p:spPr>
      </p:pic>
      <p:sp>
        <p:nvSpPr>
          <p:cNvPr id="14" name="AutoShape 14"/>
          <p:cNvSpPr/>
          <p:nvPr/>
        </p:nvSpPr>
        <p:spPr>
          <a:xfrm>
            <a:off x="8356600" y="4699000"/>
            <a:ext cx="10795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33333"/>
                </a:solidFill>
                <a:latin typeface="Noto Sans SC"/>
                <a:ea typeface="Noto Sans SC"/>
                <a:cs typeface="Noto Sans SC"/>
                <a:sym typeface="Noto Sans SC"/>
              </a:rPr>
              <a:t>推进方式</a:t>
            </a:r>
            <a:endParaRPr lang="en-US" sz="1100"/>
          </a:p>
          <a:p>
            <a:pPr indent="0" algn="l">
              <a:lnSpc>
                <a:spcPct val="100000"/>
              </a:lnSpc>
              <a:spcBef>
                <a:spcPts val="400"/>
              </a:spcBef>
            </a:pPr>
            <a:r>
              <a:rPr lang="en-US" sz="1100" b="0" i="0" u="none" strike="noStrike">
                <a:solidFill>
                  <a:srgbClr val="666666"/>
                </a:solidFill>
                <a:latin typeface="Noto Sans SC"/>
                <a:ea typeface="Noto Sans SC"/>
                <a:cs typeface="Noto Sans SC"/>
                <a:sym typeface="Noto Sans SC"/>
              </a:rPr>
              <a:t>通过社区工作坊、读书会与线上分享，动员居民将理论转化为具体的社区行动。</a:t>
            </a:r>
          </a:p>
        </p:txBody>
      </p:sp>
      <p:sp>
        <p:nvSpPr>
          <p:cNvPr id="15" name="AutoShape 15"/>
          <p:cNvSpPr/>
          <p:nvPr/>
        </p:nvSpPr>
        <p:spPr>
          <a:xfrm>
            <a:off x="9613900" y="4572000"/>
            <a:ext cx="1562100" cy="1397000"/>
          </a:xfrm>
          <a:prstGeom prst="roundRect">
            <a:avLst>
              <a:gd name="adj" fmla="val 7272"/>
            </a:avLst>
          </a:prstGeom>
          <a:solidFill>
            <a:srgbClr val="F9FAFB">
              <a:alpha val="100000"/>
            </a:srgbClr>
          </a:solidFill>
          <a:ln w="12700" cap="flat" cmpd="sng">
            <a:solidFill>
              <a:srgbClr val="E5E7EB">
                <a:alpha val="100000"/>
              </a:srgbClr>
            </a:solid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740900" y="4724400"/>
            <a:ext cx="254000" cy="254000"/>
          </a:xfrm>
          <a:prstGeom prst="rect">
            <a:avLst/>
          </a:prstGeom>
        </p:spPr>
      </p:pic>
      <p:sp>
        <p:nvSpPr>
          <p:cNvPr id="17" name="AutoShape 17"/>
          <p:cNvSpPr/>
          <p:nvPr/>
        </p:nvSpPr>
        <p:spPr>
          <a:xfrm>
            <a:off x="10058400" y="4699000"/>
            <a:ext cx="10795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33333"/>
                </a:solidFill>
                <a:latin typeface="Noto Sans SC"/>
                <a:ea typeface="Noto Sans SC"/>
                <a:cs typeface="Noto Sans SC"/>
                <a:sym typeface="Noto Sans SC"/>
              </a:rPr>
              <a:t>政府角色</a:t>
            </a:r>
            <a:endParaRPr lang="en-US" sz="1100"/>
          </a:p>
          <a:p>
            <a:pPr indent="0" algn="l">
              <a:lnSpc>
                <a:spcPct val="100000"/>
              </a:lnSpc>
              <a:spcBef>
                <a:spcPts val="400"/>
              </a:spcBef>
            </a:pPr>
            <a:r>
              <a:rPr lang="en-US" sz="1100" b="0" i="0" u="none" strike="noStrike">
                <a:solidFill>
                  <a:srgbClr val="666666"/>
                </a:solidFill>
                <a:latin typeface="Noto Sans SC"/>
                <a:ea typeface="Noto Sans SC"/>
                <a:cs typeface="Noto Sans SC"/>
                <a:sym typeface="Noto Sans SC"/>
              </a:rPr>
              <a:t>非主导者，而是通过气候政策与城市规划进行呼应支持，形成双向互动模式。</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03 核心议题：社会短板与生态压力</a:t>
            </a:r>
            <a:endParaRPr lang="en-US" sz="1100"/>
          </a:p>
        </p:txBody>
      </p:sp>
      <p:sp>
        <p:nvSpPr>
          <p:cNvPr id="3" name="AutoShape 3"/>
          <p:cNvSpPr/>
          <p:nvPr/>
        </p:nvSpPr>
        <p:spPr>
          <a:xfrm>
            <a:off x="762000" y="1778000"/>
            <a:ext cx="5207000" cy="3556000"/>
          </a:xfrm>
          <a:prstGeom prst="roundRect">
            <a:avLst>
              <a:gd name="adj" fmla="val 428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4" name="AutoShape 4"/>
          <p:cNvSpPr/>
          <p:nvPr/>
        </p:nvSpPr>
        <p:spPr>
          <a:xfrm>
            <a:off x="762000" y="1778000"/>
            <a:ext cx="5207000" cy="1016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3000" y="2413000"/>
            <a:ext cx="711200" cy="711200"/>
          </a:xfrm>
          <a:prstGeom prst="rect">
            <a:avLst/>
          </a:prstGeom>
        </p:spPr>
      </p:pic>
      <p:sp>
        <p:nvSpPr>
          <p:cNvPr id="6" name="AutoShape 6"/>
          <p:cNvSpPr/>
          <p:nvPr/>
        </p:nvSpPr>
        <p:spPr>
          <a:xfrm>
            <a:off x="2159000" y="2349500"/>
            <a:ext cx="342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8B22"/>
                </a:solidFill>
                <a:latin typeface="Noto Sans SC"/>
                <a:ea typeface="Noto Sans SC"/>
                <a:cs typeface="Noto Sans SC"/>
                <a:sym typeface="Noto Sans SC"/>
              </a:rPr>
              <a:t>社会短板</a:t>
            </a:r>
            <a:endParaRPr lang="en-US" sz="1100"/>
          </a:p>
          <a:p>
            <a:pPr indent="0" algn="l">
              <a:lnSpc>
                <a:spcPct val="125000"/>
              </a:lnSpc>
            </a:pPr>
            <a:r>
              <a:rPr lang="en-US" sz="1800" b="1" i="0" u="none" strike="noStrike">
                <a:solidFill>
                  <a:srgbClr val="333333"/>
                </a:solidFill>
                <a:latin typeface="Noto Sans SC"/>
                <a:ea typeface="Noto Sans SC"/>
                <a:cs typeface="Noto Sans SC"/>
                <a:sym typeface="Noto Sans SC"/>
              </a:rPr>
              <a:t>住房可负担性危机</a:t>
            </a:r>
          </a:p>
        </p:txBody>
      </p:sp>
      <p:sp>
        <p:nvSpPr>
          <p:cNvPr id="7" name="AutoShape 7"/>
          <p:cNvSpPr/>
          <p:nvPr/>
        </p:nvSpPr>
        <p:spPr>
          <a:xfrm>
            <a:off x="1143000" y="3683000"/>
            <a:ext cx="4445000" cy="1397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400" b="0" i="0" u="none" strike="noStrike">
                <a:solidFill>
                  <a:srgbClr val="555555"/>
                </a:solidFill>
                <a:latin typeface="Noto Sans SC"/>
                <a:ea typeface="Noto Sans SC"/>
                <a:cs typeface="Noto Sans SC"/>
                <a:sym typeface="Noto Sans SC"/>
              </a:rPr>
              <a:t>这是都柏林最尖锐的社会矛盾，直接冲击了“保障基本居住权”的社会底线。长期的住房短缺与房价、租金的持续攀升，让大量居民难以负担，成为阻碍城市包容性发展的最大痛点。</a:t>
            </a:r>
            <a:endParaRPr lang="en-US" sz="1100"/>
          </a:p>
        </p:txBody>
      </p:sp>
      <p:sp>
        <p:nvSpPr>
          <p:cNvPr id="8" name="AutoShape 8"/>
          <p:cNvSpPr/>
          <p:nvPr/>
        </p:nvSpPr>
        <p:spPr>
          <a:xfrm>
            <a:off x="6223000" y="1778000"/>
            <a:ext cx="5207000" cy="3556000"/>
          </a:xfrm>
          <a:prstGeom prst="roundRect">
            <a:avLst>
              <a:gd name="adj" fmla="val 428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6223000" y="1778000"/>
            <a:ext cx="5207000" cy="1016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04000" y="2413000"/>
            <a:ext cx="711200" cy="711200"/>
          </a:xfrm>
          <a:prstGeom prst="rect">
            <a:avLst/>
          </a:prstGeom>
        </p:spPr>
      </p:pic>
      <p:sp>
        <p:nvSpPr>
          <p:cNvPr id="11" name="AutoShape 11"/>
          <p:cNvSpPr/>
          <p:nvPr/>
        </p:nvSpPr>
        <p:spPr>
          <a:xfrm>
            <a:off x="7620000" y="2349500"/>
            <a:ext cx="3429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8B22"/>
                </a:solidFill>
                <a:latin typeface="Noto Sans SC"/>
                <a:ea typeface="Noto Sans SC"/>
                <a:cs typeface="Noto Sans SC"/>
                <a:sym typeface="Noto Sans SC"/>
              </a:rPr>
              <a:t>生态压力</a:t>
            </a:r>
            <a:endParaRPr lang="en-US" sz="1100"/>
          </a:p>
          <a:p>
            <a:pPr indent="0" algn="l">
              <a:lnSpc>
                <a:spcPct val="125000"/>
              </a:lnSpc>
            </a:pPr>
            <a:r>
              <a:rPr lang="en-US" sz="1800" b="1" i="0" u="none" strike="noStrike">
                <a:solidFill>
                  <a:srgbClr val="333333"/>
                </a:solidFill>
                <a:latin typeface="Noto Sans SC"/>
                <a:ea typeface="Noto Sans SC"/>
                <a:cs typeface="Noto Sans SC"/>
                <a:sym typeface="Noto Sans SC"/>
              </a:rPr>
              <a:t>气候变化与碳排放</a:t>
            </a:r>
          </a:p>
        </p:txBody>
      </p:sp>
      <p:sp>
        <p:nvSpPr>
          <p:cNvPr id="12" name="AutoShape 12"/>
          <p:cNvSpPr/>
          <p:nvPr/>
        </p:nvSpPr>
        <p:spPr>
          <a:xfrm>
            <a:off x="6604000" y="3683000"/>
            <a:ext cx="4445000" cy="1397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400" b="0" i="0" u="none" strike="noStrike">
                <a:solidFill>
                  <a:srgbClr val="555555"/>
                </a:solidFill>
                <a:latin typeface="Noto Sans SC"/>
                <a:ea typeface="Noto Sans SC"/>
                <a:cs typeface="Noto Sans SC"/>
                <a:sym typeface="Noto Sans SC"/>
              </a:rPr>
              <a:t>这是都柏林必须守住的生态红线，关系到城市的长期可持续发展。作为气候行动的先行者，城市正面临减排目标的严峻挑战，以及如何适应日益频繁的极端天气，实现低碳转型的迫切需求。</a:t>
            </a:r>
            <a:endParaRPr lang="en-US" sz="1100"/>
          </a:p>
        </p:txBody>
      </p:sp>
      <p:sp>
        <p:nvSpPr>
          <p:cNvPr id="13" name="AutoShape 13"/>
          <p:cNvSpPr/>
          <p:nvPr/>
        </p:nvSpPr>
        <p:spPr>
          <a:xfrm>
            <a:off x="0" y="5715000"/>
            <a:ext cx="12192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1" u="none" strike="noStrike">
                <a:solidFill>
                  <a:srgbClr val="666666"/>
                </a:solidFill>
                <a:latin typeface="Noto Sans SC"/>
                <a:ea typeface="Noto Sans SC"/>
                <a:cs typeface="Noto Sans SC"/>
                <a:sym typeface="Noto Sans SC"/>
              </a:rPr>
              <a:t>接下来，我们将分别对这两个议题进行深入分析。</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社会短板：住房可负担性危机</a:t>
            </a:r>
            <a:endParaRPr lang="en-US" sz="1100"/>
          </a:p>
        </p:txBody>
      </p:sp>
      <p:pic>
        <p:nvPicPr>
          <p:cNvPr id="3" name="Picture 3"/>
          <p:cNvPicPr>
            <a:picLocks noChangeAspect="1"/>
          </p:cNvPicPr>
          <p:nvPr/>
        </p:nvPicPr>
        <p:blipFill>
          <a:blip r:embed="rId3"/>
          <a:srcRect l="12726" r="12726"/>
          <a:stretch>
            <a:fillRect/>
          </a:stretch>
        </p:blipFill>
        <p:spPr>
          <a:xfrm>
            <a:off x="762000" y="1778000"/>
            <a:ext cx="4826000" cy="4318000"/>
          </a:xfrm>
          <a:prstGeom prst="roundRect">
            <a:avLst>
              <a:gd name="adj" fmla="val 3529"/>
            </a:avLst>
          </a:prstGeom>
          <a:noFill/>
          <a:ln w="25400" cap="flat" cmpd="sng">
            <a:noFill/>
            <a:prstDash val="solid"/>
            <a:round/>
          </a:ln>
          <a:effectLst>
            <a:outerShdw blurRad="444500" dist="190500" dir="2700000" algn="tl" rotWithShape="0">
              <a:srgbClr val="000000">
                <a:alpha val="25000"/>
              </a:srgbClr>
            </a:outerShdw>
          </a:effectLst>
        </p:spPr>
      </p:pic>
      <p:sp>
        <p:nvSpPr>
          <p:cNvPr id="4" name="AutoShape 4"/>
          <p:cNvSpPr/>
          <p:nvPr/>
        </p:nvSpPr>
        <p:spPr>
          <a:xfrm>
            <a:off x="5969000" y="1778000"/>
            <a:ext cx="5461000" cy="2159000"/>
          </a:xfrm>
          <a:prstGeom prst="roundRect">
            <a:avLst>
              <a:gd name="adj" fmla="val 470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5969000" y="1778000"/>
            <a:ext cx="76200" cy="2159000"/>
          </a:xfrm>
          <a:prstGeom prst="roundRect">
            <a:avLst>
              <a:gd name="adj" fmla="val 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6223000" y="1968500"/>
            <a:ext cx="4953000" cy="177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900" b="1" i="0" u="none" strike="noStrike">
                <a:solidFill>
                  <a:srgbClr val="FFA500"/>
                </a:solidFill>
                <a:latin typeface="Noto Sans SC"/>
                <a:ea typeface="Noto Sans SC"/>
                <a:cs typeface="Noto Sans SC"/>
                <a:sym typeface="Noto Sans SC"/>
              </a:rPr>
              <a:t>01 / 问题表现：高企成本与群体困境</a:t>
            </a:r>
            <a:endParaRPr lang="en-US" sz="1100"/>
          </a:p>
          <a:p>
            <a:pPr indent="0" algn="l">
              <a:lnSpc>
                <a:spcPct val="116666"/>
              </a:lnSpc>
              <a:spcBef>
                <a:spcPts val="1000"/>
              </a:spcBef>
            </a:pPr>
            <a:r>
              <a:rPr lang="en-US" sz="1300" b="0" i="0" u="none" strike="noStrike">
                <a:solidFill>
                  <a:srgbClr val="555555"/>
                </a:solidFill>
                <a:latin typeface="Noto Sans SC"/>
                <a:ea typeface="Noto Sans SC"/>
                <a:cs typeface="Noto Sans SC"/>
                <a:sym typeface="Noto Sans SC"/>
              </a:rPr>
              <a:t>•</a:t>
            </a:r>
            <a:r>
              <a:rPr lang="en-US" sz="1300" b="1" i="0" u="none" strike="noStrike">
                <a:solidFill>
                  <a:srgbClr val="555555"/>
                </a:solidFill>
                <a:latin typeface="Noto Sans SC"/>
                <a:ea typeface="Noto Sans SC"/>
                <a:cs typeface="Noto Sans SC"/>
                <a:sym typeface="Noto Sans SC"/>
              </a:rPr>
              <a:t>房价与租金飙升：</a:t>
            </a:r>
            <a:r>
              <a:rPr lang="en-US" sz="1300" b="0" i="0" u="none" strike="noStrike">
                <a:solidFill>
                  <a:srgbClr val="555555"/>
                </a:solidFill>
                <a:latin typeface="Noto Sans SC"/>
                <a:ea typeface="Noto Sans SC"/>
                <a:cs typeface="Noto Sans SC"/>
                <a:sym typeface="Noto Sans SC"/>
              </a:rPr>
              <a:t>近年涨幅远超居民收入增长，住房梦对于许多普通人而言变得遥不可及。</a:t>
            </a:r>
          </a:p>
          <a:p>
            <a:pPr indent="0" algn="l">
              <a:lnSpc>
                <a:spcPct val="116666"/>
              </a:lnSpc>
            </a:pPr>
            <a:r>
              <a:rPr lang="en-US" sz="1300" b="0" i="0" u="none" strike="noStrike">
                <a:solidFill>
                  <a:srgbClr val="555555"/>
                </a:solidFill>
                <a:latin typeface="Noto Sans SC"/>
                <a:ea typeface="Noto Sans SC"/>
                <a:cs typeface="Noto Sans SC"/>
                <a:sym typeface="Noto Sans SC"/>
              </a:rPr>
              <a:t>•</a:t>
            </a:r>
            <a:r>
              <a:rPr lang="en-US" sz="1300" b="1" i="0" u="none" strike="noStrike">
                <a:solidFill>
                  <a:srgbClr val="555555"/>
                </a:solidFill>
                <a:latin typeface="Noto Sans SC"/>
                <a:ea typeface="Noto Sans SC"/>
                <a:cs typeface="Noto Sans SC"/>
                <a:sym typeface="Noto Sans SC"/>
              </a:rPr>
              <a:t>弱势群体受冲击：</a:t>
            </a:r>
            <a:r>
              <a:rPr lang="en-US" sz="1300" b="0" i="0" u="none" strike="noStrike">
                <a:solidFill>
                  <a:srgbClr val="555555"/>
                </a:solidFill>
                <a:latin typeface="Noto Sans SC"/>
                <a:ea typeface="Noto Sans SC"/>
                <a:cs typeface="Noto Sans SC"/>
                <a:sym typeface="Noto Sans SC"/>
              </a:rPr>
              <a:t>年轻人与低收入群体面临“住无所居”或“房租过高”的双重压力，被迫离开城市或陷入生活困境。</a:t>
            </a:r>
          </a:p>
        </p:txBody>
      </p:sp>
      <p:sp>
        <p:nvSpPr>
          <p:cNvPr id="7" name="AutoShape 7"/>
          <p:cNvSpPr/>
          <p:nvPr/>
        </p:nvSpPr>
        <p:spPr>
          <a:xfrm>
            <a:off x="5969000" y="4191000"/>
            <a:ext cx="5461000" cy="2286000"/>
          </a:xfrm>
          <a:prstGeom prst="roundRect">
            <a:avLst>
              <a:gd name="adj" fmla="val 4444"/>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5969000" y="4191000"/>
            <a:ext cx="76200" cy="2286000"/>
          </a:xfrm>
          <a:prstGeom prst="roundRect">
            <a:avLst>
              <a:gd name="adj" fmla="val 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6223000" y="4381500"/>
            <a:ext cx="4953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900" b="1" i="0" u="none" strike="noStrike">
                <a:solidFill>
                  <a:srgbClr val="FFA500"/>
                </a:solidFill>
                <a:latin typeface="Noto Sans SC"/>
                <a:ea typeface="Noto Sans SC"/>
                <a:cs typeface="Noto Sans SC"/>
                <a:sym typeface="Noto Sans SC"/>
              </a:rPr>
              <a:t>02 / 为何是核心议题？</a:t>
            </a:r>
            <a:endParaRPr lang="en-US" sz="1100"/>
          </a:p>
          <a:p>
            <a:pPr indent="0" algn="l">
              <a:lnSpc>
                <a:spcPct val="108333"/>
              </a:lnSpc>
              <a:spcBef>
                <a:spcPts val="800"/>
              </a:spcBef>
            </a:pPr>
            <a:r>
              <a:rPr lang="en-US" sz="1300" b="0" i="0" u="none" strike="noStrike">
                <a:solidFill>
                  <a:srgbClr val="555555"/>
                </a:solidFill>
                <a:latin typeface="Noto Sans SC"/>
                <a:ea typeface="Noto Sans SC"/>
                <a:cs typeface="Noto Sans SC"/>
                <a:sym typeface="Noto Sans SC"/>
              </a:rPr>
              <a:t>•</a:t>
            </a:r>
            <a:r>
              <a:rPr lang="en-US" sz="1300" b="1" i="0" u="none" strike="noStrike">
                <a:solidFill>
                  <a:srgbClr val="555555"/>
                </a:solidFill>
                <a:latin typeface="Noto Sans SC"/>
                <a:ea typeface="Noto Sans SC"/>
                <a:cs typeface="Noto Sans SC"/>
                <a:sym typeface="Noto Sans SC"/>
              </a:rPr>
              <a:t>触及社会底线：</a:t>
            </a:r>
            <a:r>
              <a:rPr lang="en-US" sz="1300" b="0" i="0" u="none" strike="noStrike">
                <a:solidFill>
                  <a:srgbClr val="555555"/>
                </a:solidFill>
                <a:latin typeface="Noto Sans SC"/>
                <a:ea typeface="Noto Sans SC"/>
                <a:cs typeface="Noto Sans SC"/>
                <a:sym typeface="Noto Sans SC"/>
              </a:rPr>
              <a:t>住房是“甜甜圈”模型中“社会基础”的基石，安居是实现可持续繁荣的前提。</a:t>
            </a:r>
          </a:p>
          <a:p>
            <a:pPr indent="0" algn="l">
              <a:lnSpc>
                <a:spcPct val="108333"/>
              </a:lnSpc>
            </a:pPr>
            <a:r>
              <a:rPr lang="en-US" sz="1300" b="0" i="0" u="none" strike="noStrike">
                <a:solidFill>
                  <a:srgbClr val="555555"/>
                </a:solidFill>
                <a:latin typeface="Noto Sans SC"/>
                <a:ea typeface="Noto Sans SC"/>
                <a:cs typeface="Noto Sans SC"/>
                <a:sym typeface="Noto Sans SC"/>
              </a:rPr>
              <a:t>•</a:t>
            </a:r>
            <a:r>
              <a:rPr lang="en-US" sz="1300" b="1" i="0" u="none" strike="noStrike">
                <a:solidFill>
                  <a:srgbClr val="555555"/>
                </a:solidFill>
                <a:latin typeface="Noto Sans SC"/>
                <a:ea typeface="Noto Sans SC"/>
                <a:cs typeface="Noto Sans SC"/>
                <a:sym typeface="Noto Sans SC"/>
              </a:rPr>
              <a:t>关乎城市活力：</a:t>
            </a:r>
            <a:r>
              <a:rPr lang="en-US" sz="1300" b="0" i="0" u="none" strike="noStrike">
                <a:solidFill>
                  <a:srgbClr val="555555"/>
                </a:solidFill>
                <a:latin typeface="Noto Sans SC"/>
                <a:ea typeface="Noto Sans SC"/>
                <a:cs typeface="Noto Sans SC"/>
                <a:sym typeface="Noto Sans SC"/>
              </a:rPr>
              <a:t>高昂成本导致人口流失，社区失去活力，直接制约城市的长远发展潜力。</a:t>
            </a:r>
          </a:p>
          <a:p>
            <a:pPr indent="0" algn="l">
              <a:lnSpc>
                <a:spcPct val="108333"/>
              </a:lnSpc>
            </a:pPr>
            <a:r>
              <a:rPr lang="en-US" sz="1300" b="0" i="0" u="none" strike="noStrike">
                <a:solidFill>
                  <a:srgbClr val="555555"/>
                </a:solidFill>
                <a:latin typeface="Noto Sans SC"/>
                <a:ea typeface="Noto Sans SC"/>
                <a:cs typeface="Noto Sans SC"/>
                <a:sym typeface="Noto Sans SC"/>
              </a:rPr>
              <a:t>•</a:t>
            </a:r>
            <a:r>
              <a:rPr lang="en-US" sz="1300" b="1" i="0" u="none" strike="noStrike">
                <a:solidFill>
                  <a:srgbClr val="555555"/>
                </a:solidFill>
                <a:latin typeface="Noto Sans SC"/>
                <a:ea typeface="Noto Sans SC"/>
                <a:cs typeface="Noto Sans SC"/>
                <a:sym typeface="Noto Sans SC"/>
              </a:rPr>
              <a:t>现实民生痛点：</a:t>
            </a:r>
            <a:r>
              <a:rPr lang="en-US" sz="1300" b="0" i="0" u="none" strike="noStrike">
                <a:solidFill>
                  <a:srgbClr val="555555"/>
                </a:solidFill>
                <a:latin typeface="Noto Sans SC"/>
                <a:ea typeface="Noto Sans SC"/>
                <a:cs typeface="Noto Sans SC"/>
                <a:sym typeface="Noto Sans SC"/>
              </a:rPr>
              <a:t>在IDEN的社区调研中，住房问题始终是居民讨论最集中、最迫切需要解决的问题。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住房问题的深层影响</a:t>
            </a:r>
            <a:endParaRPr lang="en-US" sz="1100"/>
          </a:p>
        </p:txBody>
      </p:sp>
      <p:sp>
        <p:nvSpPr>
          <p:cNvPr id="3" name="AutoShape 3"/>
          <p:cNvSpPr/>
          <p:nvPr/>
        </p:nvSpPr>
        <p:spPr>
          <a:xfrm>
            <a:off x="762000" y="1397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0" i="0" u="none" strike="noStrike">
                <a:solidFill>
                  <a:srgbClr val="555555"/>
                </a:solidFill>
                <a:latin typeface="Noto Sans SC"/>
                <a:ea typeface="Noto Sans SC"/>
                <a:cs typeface="Noto Sans SC"/>
                <a:sym typeface="Noto Sans SC"/>
              </a:rPr>
              <a:t>都柏林的住房危机并非孤立存在，它与城市的社会结构和发展活力紧密相连。</a:t>
            </a:r>
            <a:endParaRPr lang="en-US" sz="1100"/>
          </a:p>
        </p:txBody>
      </p:sp>
      <p:sp>
        <p:nvSpPr>
          <p:cNvPr id="4" name="AutoShape 4"/>
          <p:cNvSpPr/>
          <p:nvPr/>
        </p:nvSpPr>
        <p:spPr>
          <a:xfrm>
            <a:off x="762000" y="2286000"/>
            <a:ext cx="3302000" cy="2667000"/>
          </a:xfrm>
          <a:prstGeom prst="roundRect">
            <a:avLst>
              <a:gd name="adj" fmla="val 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540000"/>
            <a:ext cx="457200" cy="457200"/>
          </a:xfrm>
          <a:prstGeom prst="rect">
            <a:avLst/>
          </a:prstGeom>
        </p:spPr>
      </p:pic>
      <p:sp>
        <p:nvSpPr>
          <p:cNvPr id="6" name="AutoShape 6"/>
          <p:cNvSpPr/>
          <p:nvPr/>
        </p:nvSpPr>
        <p:spPr>
          <a:xfrm>
            <a:off x="1651000" y="25400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333333"/>
                </a:solidFill>
                <a:latin typeface="Noto Sans SC"/>
                <a:ea typeface="Noto Sans SC"/>
                <a:cs typeface="Noto Sans SC"/>
                <a:sym typeface="Noto Sans SC"/>
              </a:rPr>
              <a:t>加剧贫富差距</a:t>
            </a:r>
            <a:endParaRPr lang="en-US" sz="1100"/>
          </a:p>
        </p:txBody>
      </p:sp>
      <p:sp>
        <p:nvSpPr>
          <p:cNvPr id="7" name="AutoShape 7"/>
          <p:cNvSpPr/>
          <p:nvPr/>
        </p:nvSpPr>
        <p:spPr>
          <a:xfrm>
            <a:off x="1016000" y="3302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666666"/>
                </a:solidFill>
                <a:latin typeface="Noto Sans SC"/>
                <a:ea typeface="Noto Sans SC"/>
                <a:cs typeface="Noto Sans SC"/>
                <a:sym typeface="Noto Sans SC"/>
              </a:rPr>
              <a:t>拥有房产的群体资产增值，而无房者则被边缘化，社会鸿沟日益扩大，进一步固化了阶层差异。</a:t>
            </a:r>
            <a:endParaRPr lang="en-US" sz="1100"/>
          </a:p>
        </p:txBody>
      </p:sp>
      <p:sp>
        <p:nvSpPr>
          <p:cNvPr id="8" name="AutoShape 8"/>
          <p:cNvSpPr/>
          <p:nvPr/>
        </p:nvSpPr>
        <p:spPr>
          <a:xfrm>
            <a:off x="4445000" y="2286000"/>
            <a:ext cx="3302000" cy="2667000"/>
          </a:xfrm>
          <a:prstGeom prst="roundRect">
            <a:avLst>
              <a:gd name="adj" fmla="val 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9000" y="2540000"/>
            <a:ext cx="457200" cy="457200"/>
          </a:xfrm>
          <a:prstGeom prst="rect">
            <a:avLst/>
          </a:prstGeom>
        </p:spPr>
      </p:pic>
      <p:sp>
        <p:nvSpPr>
          <p:cNvPr id="10" name="AutoShape 10"/>
          <p:cNvSpPr/>
          <p:nvPr/>
        </p:nvSpPr>
        <p:spPr>
          <a:xfrm>
            <a:off x="5334000" y="25400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333333"/>
                </a:solidFill>
                <a:latin typeface="Noto Sans SC"/>
                <a:ea typeface="Noto Sans SC"/>
                <a:cs typeface="Noto Sans SC"/>
                <a:sym typeface="Noto Sans SC"/>
              </a:rPr>
              <a:t>影响人才留存</a:t>
            </a:r>
            <a:endParaRPr lang="en-US" sz="1100"/>
          </a:p>
        </p:txBody>
      </p:sp>
      <p:sp>
        <p:nvSpPr>
          <p:cNvPr id="11" name="AutoShape 11"/>
          <p:cNvSpPr/>
          <p:nvPr/>
        </p:nvSpPr>
        <p:spPr>
          <a:xfrm>
            <a:off x="4699000" y="3302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666666"/>
                </a:solidFill>
                <a:latin typeface="Noto Sans SC"/>
                <a:ea typeface="Noto Sans SC"/>
                <a:cs typeface="Noto Sans SC"/>
                <a:sym typeface="Noto Sans SC"/>
              </a:rPr>
              <a:t>高昂的生活成本迫使许多受过良好教育的年轻人离开都柏林，去寻求更宜居的城市，严重削弱了城市的长远创新与发展活力。</a:t>
            </a:r>
            <a:endParaRPr lang="en-US" sz="1100"/>
          </a:p>
        </p:txBody>
      </p:sp>
      <p:sp>
        <p:nvSpPr>
          <p:cNvPr id="12" name="AutoShape 12"/>
          <p:cNvSpPr/>
          <p:nvPr/>
        </p:nvSpPr>
        <p:spPr>
          <a:xfrm>
            <a:off x="8128000" y="2286000"/>
            <a:ext cx="3302000" cy="2667000"/>
          </a:xfrm>
          <a:prstGeom prst="roundRect">
            <a:avLst>
              <a:gd name="adj" fmla="val 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82000" y="2540000"/>
            <a:ext cx="457200" cy="457200"/>
          </a:xfrm>
          <a:prstGeom prst="rect">
            <a:avLst/>
          </a:prstGeom>
        </p:spPr>
      </p:pic>
      <p:sp>
        <p:nvSpPr>
          <p:cNvPr id="14" name="AutoShape 14"/>
          <p:cNvSpPr/>
          <p:nvPr/>
        </p:nvSpPr>
        <p:spPr>
          <a:xfrm>
            <a:off x="9017000" y="2540000"/>
            <a:ext cx="215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900" b="1" i="0" u="none" strike="noStrike">
                <a:solidFill>
                  <a:srgbClr val="333333"/>
                </a:solidFill>
                <a:latin typeface="Noto Sans SC"/>
                <a:ea typeface="Noto Sans SC"/>
                <a:cs typeface="Noto Sans SC"/>
                <a:sym typeface="Noto Sans SC"/>
              </a:rPr>
              <a:t>社区凝聚力下降</a:t>
            </a:r>
            <a:endParaRPr lang="en-US" sz="1100"/>
          </a:p>
        </p:txBody>
      </p:sp>
      <p:sp>
        <p:nvSpPr>
          <p:cNvPr id="15" name="AutoShape 15"/>
          <p:cNvSpPr/>
          <p:nvPr/>
        </p:nvSpPr>
        <p:spPr>
          <a:xfrm>
            <a:off x="8382000" y="3302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666666"/>
                </a:solidFill>
                <a:latin typeface="Noto Sans SC"/>
                <a:ea typeface="Noto Sans SC"/>
                <a:cs typeface="Noto Sans SC"/>
                <a:sym typeface="Noto Sans SC"/>
              </a:rPr>
              <a:t>频繁的搬家和不稳定的居住状况，使得建立稳定的邻里关系变得困难，社区的社会资本逐渐流失，城市社会纽带趋于松散。</a:t>
            </a:r>
            <a:endParaRPr lang="en-US" sz="1100"/>
          </a:p>
        </p:txBody>
      </p:sp>
      <p:sp>
        <p:nvSpPr>
          <p:cNvPr id="16" name="AutoShape 16"/>
          <p:cNvSpPr/>
          <p:nvPr/>
        </p:nvSpPr>
        <p:spPr>
          <a:xfrm>
            <a:off x="762000" y="5207000"/>
            <a:ext cx="10668000" cy="1143000"/>
          </a:xfrm>
          <a:prstGeom prst="roundRect">
            <a:avLst>
              <a:gd name="adj" fmla="val 0"/>
            </a:avLst>
          </a:prstGeom>
          <a:solidFill>
            <a:srgbClr val="FFF5E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1016000" y="53975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33333"/>
              </a:lnSpc>
              <a:defRPr/>
            </a:pPr>
            <a:r>
              <a:rPr lang="en-US" sz="1400" b="1" i="0" u="none" strike="noStrike">
                <a:solidFill>
                  <a:srgbClr val="FF8C00"/>
                </a:solidFill>
                <a:latin typeface="Noto Sans SC"/>
                <a:ea typeface="Noto Sans SC"/>
                <a:cs typeface="Noto Sans SC"/>
                <a:sym typeface="Noto Sans SC"/>
              </a:rPr>
              <a:t>甜甜圈经济的实践，</a:t>
            </a:r>
            <a:r>
              <a:rPr lang="en-US" sz="1400" b="0" i="0" u="none" strike="noStrike">
                <a:solidFill>
                  <a:srgbClr val="505050"/>
                </a:solidFill>
                <a:latin typeface="Noto Sans SC"/>
                <a:ea typeface="Noto Sans SC"/>
                <a:cs typeface="Noto Sans SC"/>
                <a:sym typeface="Noto Sans SC"/>
              </a:rPr>
              <a:t>正是试图通过关注并解决这类核心民生问题，重建一个更公平、更具韧性的社会基础。</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生态压力：气候变化与碳排放</a:t>
            </a:r>
            <a:endParaRPr lang="en-US" sz="1100"/>
          </a:p>
        </p:txBody>
      </p:sp>
      <p:pic>
        <p:nvPicPr>
          <p:cNvPr id="3" name="Picture 3"/>
          <p:cNvPicPr>
            <a:picLocks noChangeAspect="1"/>
          </p:cNvPicPr>
          <p:nvPr/>
        </p:nvPicPr>
        <p:blipFill>
          <a:blip r:embed="rId3"/>
          <a:srcRect l="10416" r="10416"/>
          <a:stretch>
            <a:fillRect/>
          </a:stretch>
        </p:blipFill>
        <p:spPr>
          <a:xfrm>
            <a:off x="762000" y="1651000"/>
            <a:ext cx="4826000" cy="4572000"/>
          </a:xfrm>
          <a:prstGeom prst="roundRect">
            <a:avLst>
              <a:gd name="adj" fmla="val 3333"/>
            </a:avLst>
          </a:prstGeom>
          <a:noFill/>
          <a:ln w="25400" cap="flat" cmpd="sng">
            <a:noFill/>
            <a:prstDash val="solid"/>
            <a:round/>
          </a:ln>
          <a:effectLst>
            <a:outerShdw blurRad="444500" dist="190500" dir="2700000" algn="tl" rotWithShape="0">
              <a:srgbClr val="000000">
                <a:alpha val="25000"/>
              </a:srgbClr>
            </a:outerShdw>
          </a:effectLst>
        </p:spPr>
      </p:pic>
      <p:sp>
        <p:nvSpPr>
          <p:cNvPr id="4" name="AutoShape 4"/>
          <p:cNvSpPr/>
          <p:nvPr/>
        </p:nvSpPr>
        <p:spPr>
          <a:xfrm>
            <a:off x="5969000" y="1651000"/>
            <a:ext cx="5461000" cy="1397000"/>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23000" y="1968500"/>
            <a:ext cx="508000" cy="508000"/>
          </a:xfrm>
          <a:prstGeom prst="rect">
            <a:avLst/>
          </a:prstGeom>
        </p:spPr>
      </p:pic>
      <p:sp>
        <p:nvSpPr>
          <p:cNvPr id="6" name="AutoShape 6"/>
          <p:cNvSpPr/>
          <p:nvPr/>
        </p:nvSpPr>
        <p:spPr>
          <a:xfrm>
            <a:off x="6985000" y="1778000"/>
            <a:ext cx="4191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28B22"/>
                </a:solidFill>
                <a:latin typeface="Noto Sans SC"/>
                <a:ea typeface="Noto Sans SC"/>
                <a:cs typeface="Noto Sans SC"/>
                <a:sym typeface="Noto Sans SC"/>
              </a:rPr>
              <a:t>政策背景：国家承诺的首都责任</a:t>
            </a:r>
            <a:endParaRPr lang="en-US" sz="1100"/>
          </a:p>
          <a:p>
            <a:pPr indent="0" algn="l">
              <a:lnSpc>
                <a:spcPct val="108333"/>
              </a:lnSpc>
              <a:spcBef>
                <a:spcPts val="600"/>
              </a:spcBef>
            </a:pPr>
            <a:r>
              <a:rPr lang="en-US" sz="1200" b="0" i="0" u="none" strike="noStrike">
                <a:solidFill>
                  <a:srgbClr val="555555"/>
                </a:solidFill>
                <a:latin typeface="Noto Sans SC"/>
                <a:ea typeface="Noto Sans SC"/>
                <a:cs typeface="Noto Sans SC"/>
                <a:sym typeface="Noto Sans SC"/>
              </a:rPr>
              <a:t>《Doughnut Economics and Climate Action in Irish Cities》报告指出，爱尔兰已立法承诺2050年实现碳中和，都柏林作为首都，承担着核心与示范的重要责任。</a:t>
            </a:r>
          </a:p>
        </p:txBody>
      </p:sp>
      <p:sp>
        <p:nvSpPr>
          <p:cNvPr id="7" name="AutoShape 7"/>
          <p:cNvSpPr/>
          <p:nvPr/>
        </p:nvSpPr>
        <p:spPr>
          <a:xfrm>
            <a:off x="5969000" y="3302000"/>
            <a:ext cx="5461000" cy="1460500"/>
          </a:xfrm>
          <a:prstGeom prst="roundRect">
            <a:avLst>
              <a:gd name="adj" fmla="val 695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23000" y="3683000"/>
            <a:ext cx="508000" cy="508000"/>
          </a:xfrm>
          <a:prstGeom prst="rect">
            <a:avLst/>
          </a:prstGeom>
        </p:spPr>
      </p:pic>
      <p:sp>
        <p:nvSpPr>
          <p:cNvPr id="9" name="AutoShape 9"/>
          <p:cNvSpPr/>
          <p:nvPr/>
        </p:nvSpPr>
        <p:spPr>
          <a:xfrm>
            <a:off x="6985000" y="3429000"/>
            <a:ext cx="41910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28B22"/>
                </a:solidFill>
                <a:latin typeface="Noto Sans SC"/>
                <a:ea typeface="Noto Sans SC"/>
                <a:cs typeface="Noto Sans SC"/>
                <a:sym typeface="Noto Sans SC"/>
              </a:rPr>
              <a:t>主要来源：交通与建筑能耗的双重挑战</a:t>
            </a:r>
            <a:endParaRPr lang="en-US" sz="1100"/>
          </a:p>
          <a:p>
            <a:pPr indent="0" algn="l">
              <a:lnSpc>
                <a:spcPct val="108333"/>
              </a:lnSpc>
              <a:spcBef>
                <a:spcPts val="600"/>
              </a:spcBef>
            </a:pPr>
            <a:r>
              <a:rPr lang="en-US" sz="1200" b="0" i="0" u="none" strike="noStrike">
                <a:solidFill>
                  <a:srgbClr val="555555"/>
                </a:solidFill>
                <a:latin typeface="Noto Sans SC"/>
                <a:ea typeface="Noto Sans SC"/>
                <a:cs typeface="Noto Sans SC"/>
                <a:sym typeface="Noto Sans SC"/>
              </a:rPr>
              <a:t>•</a:t>
            </a:r>
            <a:r>
              <a:rPr lang="en-US" sz="1200" b="1" i="0" u="none" strike="noStrike">
                <a:solidFill>
                  <a:srgbClr val="555555"/>
                </a:solidFill>
                <a:latin typeface="Noto Sans SC"/>
                <a:ea typeface="Noto Sans SC"/>
                <a:cs typeface="Noto Sans SC"/>
                <a:sym typeface="Noto Sans SC"/>
              </a:rPr>
              <a:t>交通排放：</a:t>
            </a:r>
            <a:r>
              <a:rPr lang="en-US" sz="1200" b="0" i="0" u="none" strike="noStrike">
                <a:solidFill>
                  <a:srgbClr val="555555"/>
                </a:solidFill>
                <a:latin typeface="Noto Sans SC"/>
                <a:ea typeface="Noto Sans SC"/>
                <a:cs typeface="Noto Sans SC"/>
                <a:sym typeface="Noto Sans SC"/>
              </a:rPr>
              <a:t>城市蔓延导致对私家车严重依赖，成为主要排放源。</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555555"/>
                </a:solidFill>
                <a:latin typeface="Noto Sans SC"/>
                <a:ea typeface="Noto Sans SC"/>
                <a:cs typeface="Noto Sans SC"/>
                <a:sym typeface="Noto Sans SC"/>
              </a:rPr>
              <a:t>•</a:t>
            </a:r>
            <a:r>
              <a:rPr lang="en-US" sz="1200" b="1" i="0" u="none" strike="noStrike">
                <a:solidFill>
                  <a:srgbClr val="555555"/>
                </a:solidFill>
                <a:latin typeface="Noto Sans SC"/>
                <a:ea typeface="Noto Sans SC"/>
                <a:cs typeface="Noto Sans SC"/>
                <a:sym typeface="Noto Sans SC"/>
              </a:rPr>
              <a:t>建筑能耗：</a:t>
            </a:r>
            <a:r>
              <a:rPr lang="en-US" sz="1200" b="0" i="0" u="none" strike="noStrike">
                <a:solidFill>
                  <a:srgbClr val="555555"/>
                </a:solidFill>
                <a:latin typeface="Noto Sans SC"/>
                <a:ea typeface="Noto Sans SC"/>
                <a:cs typeface="Noto Sans SC"/>
                <a:sym typeface="Noto Sans SC"/>
              </a:rPr>
              <a:t>大量老旧建筑与商业楼宇的能源利用效率低下，进一步加剧排放压力。</a:t>
            </a:r>
          </a:p>
        </p:txBody>
      </p:sp>
      <p:sp>
        <p:nvSpPr>
          <p:cNvPr id="10" name="AutoShape 10"/>
          <p:cNvSpPr/>
          <p:nvPr/>
        </p:nvSpPr>
        <p:spPr>
          <a:xfrm>
            <a:off x="5969000" y="4953000"/>
            <a:ext cx="5461000" cy="1460500"/>
          </a:xfrm>
          <a:prstGeom prst="roundRect">
            <a:avLst>
              <a:gd name="adj" fmla="val 695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23000" y="5334000"/>
            <a:ext cx="508000" cy="508000"/>
          </a:xfrm>
          <a:prstGeom prst="rect">
            <a:avLst/>
          </a:prstGeom>
        </p:spPr>
      </p:pic>
      <p:sp>
        <p:nvSpPr>
          <p:cNvPr id="12" name="AutoShape 12"/>
          <p:cNvSpPr/>
          <p:nvPr/>
        </p:nvSpPr>
        <p:spPr>
          <a:xfrm>
            <a:off x="6985000" y="5080000"/>
            <a:ext cx="41910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228B22"/>
                </a:solidFill>
                <a:latin typeface="Noto Sans SC"/>
                <a:ea typeface="Noto Sans SC"/>
                <a:cs typeface="Noto Sans SC"/>
                <a:sym typeface="Noto Sans SC"/>
              </a:rPr>
              <a:t>为何是核心议题：生态底线与宜居性</a:t>
            </a:r>
            <a:endParaRPr lang="en-US" sz="1100"/>
          </a:p>
          <a:p>
            <a:pPr indent="0" algn="l">
              <a:lnSpc>
                <a:spcPct val="108333"/>
              </a:lnSpc>
              <a:spcBef>
                <a:spcPts val="600"/>
              </a:spcBef>
            </a:pPr>
            <a:r>
              <a:rPr lang="en-US" sz="1200" b="0" i="0" u="none" strike="noStrike">
                <a:solidFill>
                  <a:srgbClr val="555555"/>
                </a:solidFill>
                <a:latin typeface="Noto Sans SC"/>
                <a:ea typeface="Noto Sans SC"/>
                <a:cs typeface="Noto Sans SC"/>
                <a:sym typeface="Noto Sans SC"/>
              </a:rPr>
              <a:t>•</a:t>
            </a:r>
            <a:r>
              <a:rPr lang="en-US" sz="1200" b="1" i="0" u="none" strike="noStrike">
                <a:solidFill>
                  <a:srgbClr val="555555"/>
                </a:solidFill>
                <a:latin typeface="Noto Sans SC"/>
                <a:ea typeface="Noto Sans SC"/>
                <a:cs typeface="Noto Sans SC"/>
                <a:sym typeface="Noto Sans SC"/>
              </a:rPr>
              <a:t>守住生态上限：</a:t>
            </a:r>
            <a:r>
              <a:rPr lang="en-US" sz="1200" b="0" i="0" u="none" strike="noStrike">
                <a:solidFill>
                  <a:srgbClr val="555555"/>
                </a:solidFill>
                <a:latin typeface="Noto Sans SC"/>
                <a:ea typeface="Noto Sans SC"/>
                <a:cs typeface="Noto Sans SC"/>
                <a:sym typeface="Noto Sans SC"/>
              </a:rPr>
              <a:t>气候变化是“甜甜圈模型”中不可逾越的关键生态上限。</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555555"/>
                </a:solidFill>
                <a:latin typeface="Noto Sans SC"/>
                <a:ea typeface="Noto Sans SC"/>
                <a:cs typeface="Noto Sans SC"/>
                <a:sym typeface="Noto Sans SC"/>
              </a:rPr>
              <a:t>•</a:t>
            </a:r>
            <a:r>
              <a:rPr lang="en-US" sz="1200" b="1" i="0" u="none" strike="noStrike">
                <a:solidFill>
                  <a:srgbClr val="555555"/>
                </a:solidFill>
                <a:latin typeface="Noto Sans SC"/>
                <a:ea typeface="Noto Sans SC"/>
                <a:cs typeface="Noto Sans SC"/>
                <a:sym typeface="Noto Sans SC"/>
              </a:rPr>
              <a:t>城市发展需求：</a:t>
            </a:r>
            <a:r>
              <a:rPr lang="en-US" sz="1200" b="0" i="0" u="none" strike="noStrike">
                <a:solidFill>
                  <a:srgbClr val="555555"/>
                </a:solidFill>
                <a:latin typeface="Noto Sans SC"/>
                <a:ea typeface="Noto Sans SC"/>
                <a:cs typeface="Noto Sans SC"/>
                <a:sym typeface="Noto Sans SC"/>
              </a:rPr>
              <a:t>高排放引发的空气污染、热岛效应将直接破坏城市宜居性，形成发展恶性循环。</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气候变化的紧迫性</a:t>
            </a:r>
            <a:endParaRPr lang="en-US" sz="1100"/>
          </a:p>
        </p:txBody>
      </p:sp>
      <p:pic>
        <p:nvPicPr>
          <p:cNvPr id="3" name="Picture 3"/>
          <p:cNvPicPr>
            <a:picLocks noChangeAspect="1"/>
          </p:cNvPicPr>
          <p:nvPr/>
        </p:nvPicPr>
        <p:blipFill>
          <a:blip r:embed="rId3"/>
          <a:srcRect l="22759" r="22759"/>
          <a:stretch>
            <a:fillRect/>
          </a:stretch>
        </p:blipFill>
        <p:spPr>
          <a:xfrm>
            <a:off x="762000" y="1651000"/>
            <a:ext cx="4064000" cy="4572000"/>
          </a:xfrm>
          <a:prstGeom prst="roundRect">
            <a:avLst>
              <a:gd name="adj" fmla="val 3750"/>
            </a:avLst>
          </a:prstGeom>
          <a:noFill/>
          <a:ln w="25400" cap="flat" cmpd="sng">
            <a:noFill/>
            <a:prstDash val="solid"/>
            <a:round/>
          </a:ln>
          <a:effectLst>
            <a:outerShdw blurRad="444500" dist="190500" dir="2700000" algn="tl" rotWithShape="0">
              <a:srgbClr val="000000">
                <a:alpha val="25000"/>
              </a:srgbClr>
            </a:outerShdw>
          </a:effectLst>
        </p:spPr>
      </p:pic>
      <p:sp>
        <p:nvSpPr>
          <p:cNvPr id="4" name="AutoShape 4"/>
          <p:cNvSpPr/>
          <p:nvPr/>
        </p:nvSpPr>
        <p:spPr>
          <a:xfrm>
            <a:off x="5207000" y="1524000"/>
            <a:ext cx="6223000" cy="8255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525252"/>
                </a:solidFill>
                <a:latin typeface="Noto Sans SC"/>
                <a:ea typeface="Noto Sans SC"/>
                <a:cs typeface="Noto Sans SC"/>
                <a:sym typeface="Noto Sans SC"/>
              </a:rPr>
              <a:t>应对气候变化在都柏林不仅是一项政策，更已成为一种社会共识，它融合了自上而下的政策引领与自下而上的公众行动。</a:t>
            </a:r>
            <a:endParaRPr lang="en-US" sz="1100"/>
          </a:p>
        </p:txBody>
      </p:sp>
      <p:sp>
        <p:nvSpPr>
          <p:cNvPr id="5" name="AutoShape 5"/>
          <p:cNvSpPr/>
          <p:nvPr/>
        </p:nvSpPr>
        <p:spPr>
          <a:xfrm>
            <a:off x="5207000" y="2603500"/>
            <a:ext cx="6223000" cy="1206500"/>
          </a:xfrm>
          <a:prstGeom prst="roundRect">
            <a:avLst>
              <a:gd name="adj" fmla="val 842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5410200" y="2819400"/>
            <a:ext cx="76200" cy="7620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5715000" y="2768600"/>
            <a:ext cx="546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228B22"/>
                </a:solidFill>
                <a:latin typeface="Noto Sans SC"/>
                <a:ea typeface="Noto Sans SC"/>
                <a:cs typeface="Noto Sans SC"/>
                <a:sym typeface="Noto Sans SC"/>
              </a:rPr>
              <a:t>青年群体的推动</a:t>
            </a:r>
            <a:endParaRPr lang="en-US" sz="1100"/>
          </a:p>
          <a:p>
            <a:pPr indent="0" algn="l">
              <a:lnSpc>
                <a:spcPct val="108333"/>
              </a:lnSpc>
            </a:pPr>
            <a:r>
              <a:rPr lang="en-US" sz="1200" b="0" i="0" u="none" strike="noStrike">
                <a:solidFill>
                  <a:srgbClr val="616161"/>
                </a:solidFill>
                <a:latin typeface="Noto Sans SC"/>
                <a:ea typeface="Noto Sans SC"/>
                <a:cs typeface="Noto Sans SC"/>
                <a:sym typeface="Noto Sans SC"/>
              </a:rPr>
              <a:t>爱尔兰年轻人积极参与气候抗议活动，呼吁政府采取有力行动，这种来自公众的社会压力成为了推动气候政策真正落地的关键动力。</a:t>
            </a:r>
          </a:p>
        </p:txBody>
      </p:sp>
      <p:sp>
        <p:nvSpPr>
          <p:cNvPr id="8" name="AutoShape 8"/>
          <p:cNvSpPr/>
          <p:nvPr/>
        </p:nvSpPr>
        <p:spPr>
          <a:xfrm>
            <a:off x="5207000" y="4000500"/>
            <a:ext cx="6223000" cy="1206500"/>
          </a:xfrm>
          <a:prstGeom prst="roundRect">
            <a:avLst>
              <a:gd name="adj" fmla="val 842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5410200" y="4216400"/>
            <a:ext cx="76200" cy="7620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5715000" y="4165600"/>
            <a:ext cx="546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228B22"/>
                </a:solidFill>
                <a:latin typeface="Noto Sans SC"/>
                <a:ea typeface="Noto Sans SC"/>
                <a:cs typeface="Noto Sans SC"/>
                <a:sym typeface="Noto Sans SC"/>
              </a:rPr>
              <a:t>与城市规划的深度结合</a:t>
            </a:r>
            <a:endParaRPr lang="en-US" sz="1100"/>
          </a:p>
          <a:p>
            <a:pPr indent="0" algn="l">
              <a:lnSpc>
                <a:spcPct val="108333"/>
              </a:lnSpc>
            </a:pPr>
            <a:r>
              <a:rPr lang="en-US" sz="1200" b="0" i="0" u="none" strike="noStrike">
                <a:solidFill>
                  <a:srgbClr val="616161"/>
                </a:solidFill>
                <a:latin typeface="Noto Sans SC"/>
                <a:ea typeface="Noto Sans SC"/>
                <a:cs typeface="Noto Sans SC"/>
                <a:sym typeface="Noto Sans SC"/>
              </a:rPr>
              <a:t>“甜甜圈经济”理念正在重塑城市肌理，通过大力发展公共交通、建设高密度紧凑城市，从源头上降低对私家车的依赖和碳排放。</a:t>
            </a:r>
          </a:p>
        </p:txBody>
      </p:sp>
      <p:sp>
        <p:nvSpPr>
          <p:cNvPr id="11" name="AutoShape 11"/>
          <p:cNvSpPr/>
          <p:nvPr/>
        </p:nvSpPr>
        <p:spPr>
          <a:xfrm>
            <a:off x="5207000" y="5334000"/>
            <a:ext cx="6223000" cy="1206500"/>
          </a:xfrm>
          <a:prstGeom prst="roundRect">
            <a:avLst>
              <a:gd name="adj" fmla="val 842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2" name="AutoShape 12"/>
          <p:cNvSpPr/>
          <p:nvPr/>
        </p:nvSpPr>
        <p:spPr>
          <a:xfrm>
            <a:off x="5410200" y="5549900"/>
            <a:ext cx="76200" cy="762000"/>
          </a:xfrm>
          <a:prstGeom prst="roundRect">
            <a:avLst>
              <a:gd name="adj" fmla="val 0"/>
            </a:avLst>
          </a:prstGeom>
          <a:solidFill>
            <a:srgbClr val="228B2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5715000" y="5499100"/>
            <a:ext cx="5461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228B22"/>
                </a:solidFill>
                <a:latin typeface="Noto Sans SC"/>
                <a:ea typeface="Noto Sans SC"/>
                <a:cs typeface="Noto Sans SC"/>
                <a:sym typeface="Noto Sans SC"/>
              </a:rPr>
              <a:t>超越GDP的全面发展观</a:t>
            </a:r>
            <a:endParaRPr lang="en-US" sz="1100"/>
          </a:p>
          <a:p>
            <a:pPr indent="0" algn="l">
              <a:lnSpc>
                <a:spcPct val="108333"/>
              </a:lnSpc>
            </a:pPr>
            <a:r>
              <a:rPr lang="en-US" sz="1200" b="0" i="0" u="none" strike="noStrike">
                <a:solidFill>
                  <a:srgbClr val="616161"/>
                </a:solidFill>
                <a:latin typeface="Noto Sans SC"/>
                <a:ea typeface="Noto Sans SC"/>
                <a:cs typeface="Noto Sans SC"/>
                <a:sym typeface="Noto Sans SC"/>
              </a:rPr>
              <a:t>甜甜圈经济倡导将生态健康与社会公平作为衡量城市成功的核心标准，彻底改变了单一追求经济增长的传统发展模式。</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04 实践特点：向内发力，扎根社区</a:t>
            </a:r>
            <a:endParaRPr lang="en-US" sz="1100"/>
          </a:p>
        </p:txBody>
      </p:sp>
      <p:sp>
        <p:nvSpPr>
          <p:cNvPr id="3" name="AutoShape 3"/>
          <p:cNvSpPr/>
          <p:nvPr/>
        </p:nvSpPr>
        <p:spPr>
          <a:xfrm>
            <a:off x="762000" y="1397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555555"/>
                </a:solidFill>
                <a:latin typeface="Noto Sans SC"/>
                <a:ea typeface="Noto Sans SC"/>
                <a:cs typeface="Noto Sans SC"/>
                <a:sym typeface="Noto Sans SC"/>
              </a:rPr>
              <a:t>都柏林的甜甜圈实践没有好高骛远地讨论全球责任，而是鲜明地选择了</a:t>
            </a:r>
            <a:r>
              <a:rPr lang="en-US" sz="1800" b="1" i="0" u="none" strike="noStrike">
                <a:solidFill>
                  <a:srgbClr val="FFA500"/>
                </a:solidFill>
                <a:latin typeface="Noto Sans SC"/>
                <a:ea typeface="Noto Sans SC"/>
                <a:cs typeface="Noto Sans SC"/>
                <a:sym typeface="Noto Sans SC"/>
              </a:rPr>
              <a:t>“向内发力”</a:t>
            </a:r>
            <a:r>
              <a:rPr lang="en-US" sz="1600" b="0" i="0" u="none" strike="noStrike">
                <a:solidFill>
                  <a:srgbClr val="555555"/>
                </a:solidFill>
                <a:latin typeface="Noto Sans SC"/>
                <a:ea typeface="Noto Sans SC"/>
                <a:cs typeface="Noto Sans SC"/>
                <a:sym typeface="Noto Sans SC"/>
              </a:rPr>
              <a:t>，将目光聚焦于脚下的土地与身边的人。</a:t>
            </a:r>
            <a:endParaRPr lang="en-US" sz="1100"/>
          </a:p>
        </p:txBody>
      </p:sp>
      <p:sp>
        <p:nvSpPr>
          <p:cNvPr id="4" name="AutoShape 4"/>
          <p:cNvSpPr/>
          <p:nvPr/>
        </p:nvSpPr>
        <p:spPr>
          <a:xfrm>
            <a:off x="762000" y="2413000"/>
            <a:ext cx="3302000" cy="2667000"/>
          </a:xfrm>
          <a:prstGeom prst="roundRect">
            <a:avLst>
              <a:gd name="adj" fmla="val 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2413000"/>
            <a:ext cx="3302000" cy="76200"/>
          </a:xfrm>
          <a:prstGeom prst="roundRect">
            <a:avLst>
              <a:gd name="adj" fmla="val 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794000"/>
            <a:ext cx="406400" cy="406400"/>
          </a:xfrm>
          <a:prstGeom prst="rect">
            <a:avLst/>
          </a:prstGeom>
        </p:spPr>
      </p:pic>
      <p:sp>
        <p:nvSpPr>
          <p:cNvPr id="7" name="AutoShape 7"/>
          <p:cNvSpPr/>
          <p:nvPr/>
        </p:nvSpPr>
        <p:spPr>
          <a:xfrm>
            <a:off x="1587500" y="2768600"/>
            <a:ext cx="22225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聚焦本地问题</a:t>
            </a:r>
            <a:endParaRPr lang="en-US" sz="1100"/>
          </a:p>
        </p:txBody>
      </p:sp>
      <p:sp>
        <p:nvSpPr>
          <p:cNvPr id="8" name="AutoShape 8"/>
          <p:cNvSpPr/>
          <p:nvPr/>
        </p:nvSpPr>
        <p:spPr>
          <a:xfrm>
            <a:off x="1016000" y="3556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666666"/>
                </a:solidFill>
                <a:latin typeface="Noto Sans SC"/>
                <a:ea typeface="Noto Sans SC"/>
                <a:cs typeface="Noto Sans SC"/>
                <a:sym typeface="Noto Sans SC"/>
              </a:rPr>
              <a:t>拒绝复杂的理论空谈，将讨论和行动完全聚焦于解决城市自身的痛点，如住房紧张、交通拥堵和社区活力不足等，切实回应本土需求。</a:t>
            </a:r>
            <a:endParaRPr lang="en-US" sz="1100"/>
          </a:p>
        </p:txBody>
      </p:sp>
      <p:sp>
        <p:nvSpPr>
          <p:cNvPr id="9" name="AutoShape 9"/>
          <p:cNvSpPr/>
          <p:nvPr/>
        </p:nvSpPr>
        <p:spPr>
          <a:xfrm>
            <a:off x="4445000" y="2413000"/>
            <a:ext cx="3302000" cy="2667000"/>
          </a:xfrm>
          <a:prstGeom prst="roundRect">
            <a:avLst>
              <a:gd name="adj" fmla="val 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445000" y="2413000"/>
            <a:ext cx="3302000" cy="76200"/>
          </a:xfrm>
          <a:prstGeom prst="roundRect">
            <a:avLst>
              <a:gd name="adj" fmla="val 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9000" y="2794000"/>
            <a:ext cx="406400" cy="406400"/>
          </a:xfrm>
          <a:prstGeom prst="rect">
            <a:avLst/>
          </a:prstGeom>
        </p:spPr>
      </p:pic>
      <p:sp>
        <p:nvSpPr>
          <p:cNvPr id="12" name="AutoShape 12"/>
          <p:cNvSpPr/>
          <p:nvPr/>
        </p:nvSpPr>
        <p:spPr>
          <a:xfrm>
            <a:off x="5270500" y="2768600"/>
            <a:ext cx="22225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社区是核心载体</a:t>
            </a:r>
            <a:endParaRPr lang="en-US" sz="1100"/>
          </a:p>
        </p:txBody>
      </p:sp>
      <p:sp>
        <p:nvSpPr>
          <p:cNvPr id="13" name="AutoShape 13"/>
          <p:cNvSpPr/>
          <p:nvPr/>
        </p:nvSpPr>
        <p:spPr>
          <a:xfrm>
            <a:off x="4699000" y="3556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666666"/>
                </a:solidFill>
                <a:latin typeface="Noto Sans SC"/>
                <a:ea typeface="Noto Sans SC"/>
                <a:cs typeface="Noto Sans SC"/>
                <a:sym typeface="Noto Sans SC"/>
              </a:rPr>
              <a:t>以社区为基本单元，通过读书会普及理念、工作坊共议议题、循环经济项目共建共享，将宏大的理论转化为基于居民真实生活场景的实践。</a:t>
            </a:r>
            <a:endParaRPr lang="en-US" sz="1100"/>
          </a:p>
        </p:txBody>
      </p:sp>
      <p:sp>
        <p:nvSpPr>
          <p:cNvPr id="14" name="AutoShape 14"/>
          <p:cNvSpPr/>
          <p:nvPr/>
        </p:nvSpPr>
        <p:spPr>
          <a:xfrm>
            <a:off x="8128000" y="2413000"/>
            <a:ext cx="3302000" cy="2667000"/>
          </a:xfrm>
          <a:prstGeom prst="roundRect">
            <a:avLst>
              <a:gd name="adj" fmla="val 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128000" y="2413000"/>
            <a:ext cx="3302000" cy="76200"/>
          </a:xfrm>
          <a:prstGeom prst="roundRect">
            <a:avLst>
              <a:gd name="adj" fmla="val 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82000" y="2794000"/>
            <a:ext cx="406400" cy="406400"/>
          </a:xfrm>
          <a:prstGeom prst="rect">
            <a:avLst/>
          </a:prstGeom>
        </p:spPr>
      </p:pic>
      <p:sp>
        <p:nvSpPr>
          <p:cNvPr id="17" name="AutoShape 17"/>
          <p:cNvSpPr/>
          <p:nvPr/>
        </p:nvSpPr>
        <p:spPr>
          <a:xfrm>
            <a:off x="8953500" y="2768600"/>
            <a:ext cx="22225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ans SC"/>
                <a:ea typeface="Noto Sans SC"/>
                <a:cs typeface="Noto Sans SC"/>
                <a:sym typeface="Noto Sans SC"/>
              </a:rPr>
              <a:t>民间驱动模式</a:t>
            </a:r>
            <a:endParaRPr lang="en-US" sz="1100"/>
          </a:p>
        </p:txBody>
      </p:sp>
      <p:sp>
        <p:nvSpPr>
          <p:cNvPr id="18" name="AutoShape 18"/>
          <p:cNvSpPr/>
          <p:nvPr/>
        </p:nvSpPr>
        <p:spPr>
          <a:xfrm>
            <a:off x="8382000" y="3556000"/>
            <a:ext cx="27940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666666"/>
                </a:solidFill>
                <a:latin typeface="Noto Sans SC"/>
                <a:ea typeface="Noto Sans SC"/>
                <a:cs typeface="Noto Sans SC"/>
                <a:sym typeface="Noto Sans SC"/>
              </a:rPr>
              <a:t>让可持续发展不再是政府或企业的独角戏，而是居民可参与、可感知的日常生活方式，因此具备了极强的内生生命力和社会渗透力。</a:t>
            </a:r>
            <a:endParaRPr lang="en-US" sz="1100"/>
          </a:p>
        </p:txBody>
      </p:sp>
      <p:sp>
        <p:nvSpPr>
          <p:cNvPr id="19" name="AutoShape 19"/>
          <p:cNvSpPr/>
          <p:nvPr/>
        </p:nvSpPr>
        <p:spPr>
          <a:xfrm>
            <a:off x="762000" y="5461000"/>
            <a:ext cx="10668000" cy="1016000"/>
          </a:xfrm>
          <a:prstGeom prst="roundRect">
            <a:avLst>
              <a:gd name="adj" fmla="val 1000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0" name="AutoShape 20"/>
          <p:cNvSpPr/>
          <p:nvPr/>
        </p:nvSpPr>
        <p:spPr>
          <a:xfrm>
            <a:off x="762000" y="5461000"/>
            <a:ext cx="10668000" cy="1016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FFFFFF"/>
                </a:solidFill>
                <a:latin typeface="Noto Sans SC"/>
                <a:ea typeface="Noto Sans SC"/>
                <a:cs typeface="Noto Sans SC"/>
                <a:sym typeface="Noto Sans SC"/>
              </a:rPr>
              <a:t>💡 这种“接地气”的推进方式，让甜甜圈理论能够快速地从书本走向生活，从理想照进现实。</a:t>
            </a:r>
            <a:endParaRPr lang="en-US" sz="11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F5F5">
            <a:alpha val="100000"/>
          </a:srgbClr>
        </a:solidFill>
        <a:effectLst/>
      </p:bgPr>
    </p:bg>
    <p:spTree>
      <p:nvGrpSpPr>
        <p:cNvPr id="1" name=""/>
        <p:cNvGrpSpPr/>
        <p:nvPr/>
      </p:nvGrpSpPr>
      <p:grpSpPr>
        <a:xfrm>
          <a:off x="0" y="0"/>
          <a:ext cx="0" cy="0"/>
          <a:chOff x="0" y="0"/>
          <a:chExt cx="0" cy="0"/>
        </a:xfrm>
      </p:grpSpPr>
      <p:sp>
        <p:nvSpPr>
          <p:cNvPr id="2" name="AutoShape 2"/>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33333"/>
                </a:solidFill>
                <a:latin typeface="Noto Sans SC"/>
                <a:ea typeface="Noto Sans SC"/>
                <a:cs typeface="Noto Sans SC"/>
                <a:sym typeface="Noto Sans SC"/>
              </a:rPr>
              <a:t>实践路径：从理念到行动</a:t>
            </a:r>
            <a:endParaRPr lang="en-US" sz="1100"/>
          </a:p>
        </p:txBody>
      </p:sp>
      <p:sp>
        <p:nvSpPr>
          <p:cNvPr id="3" name="AutoShape 3"/>
          <p:cNvSpPr/>
          <p:nvPr/>
        </p:nvSpPr>
        <p:spPr>
          <a:xfrm>
            <a:off x="762000" y="1524000"/>
            <a:ext cx="2476500" cy="3937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4" name="AutoShape 4"/>
          <p:cNvSpPr/>
          <p:nvPr/>
        </p:nvSpPr>
        <p:spPr>
          <a:xfrm>
            <a:off x="762000" y="1524000"/>
            <a:ext cx="2476500" cy="76200"/>
          </a:xfrm>
          <a:prstGeom prst="roundRect">
            <a:avLst>
              <a:gd name="adj" fmla="val 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51000" y="1905000"/>
            <a:ext cx="609600" cy="609600"/>
          </a:xfrm>
          <a:prstGeom prst="rect">
            <a:avLst/>
          </a:prstGeom>
        </p:spPr>
      </p:pic>
      <p:sp>
        <p:nvSpPr>
          <p:cNvPr id="6" name="AutoShape 6"/>
          <p:cNvSpPr/>
          <p:nvPr/>
        </p:nvSpPr>
        <p:spPr>
          <a:xfrm>
            <a:off x="889000" y="2794000"/>
            <a:ext cx="22225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a:ea typeface="Noto Sans SC"/>
                <a:cs typeface="Noto Sans SC"/>
                <a:sym typeface="Noto Sans SC"/>
              </a:rPr>
              <a:t>01 理念普及</a:t>
            </a:r>
            <a:endParaRPr lang="en-US" sz="1100"/>
          </a:p>
          <a:p>
            <a:pPr indent="0" algn="ctr">
              <a:lnSpc>
                <a:spcPct val="125000"/>
              </a:lnSpc>
            </a:pPr>
            <a:r>
              <a:rPr lang="en-US" sz="1400" b="0" i="0" u="none" strike="noStrike">
                <a:solidFill>
                  <a:srgbClr val="999999"/>
                </a:solidFill>
                <a:latin typeface="Noto Sans SC"/>
                <a:ea typeface="Noto Sans SC"/>
                <a:cs typeface="Noto Sans SC"/>
                <a:sym typeface="Noto Sans SC"/>
              </a:rPr>
              <a:t>Awareness</a:t>
            </a:r>
          </a:p>
        </p:txBody>
      </p:sp>
      <p:sp>
        <p:nvSpPr>
          <p:cNvPr id="7" name="AutoShape 7"/>
          <p:cNvSpPr/>
          <p:nvPr/>
        </p:nvSpPr>
        <p:spPr>
          <a:xfrm>
            <a:off x="952500" y="3810000"/>
            <a:ext cx="20955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555555"/>
                </a:solidFill>
                <a:latin typeface="Noto Sans SC"/>
                <a:ea typeface="Noto Sans SC"/>
                <a:cs typeface="Noto Sans SC"/>
                <a:sym typeface="Noto Sans SC"/>
              </a:rPr>
              <a:t>通过读书会、线上分享会等形式，让更多人了解甜甜圈经济的核心思想，建立对可持续发展的共同认知。</a:t>
            </a:r>
            <a:endParaRPr lang="en-US" sz="1100"/>
          </a:p>
        </p:txBody>
      </p:sp>
      <p:sp>
        <p:nvSpPr>
          <p:cNvPr id="8" name="AutoShape 8"/>
          <p:cNvSpPr/>
          <p:nvPr/>
        </p:nvSpPr>
        <p:spPr>
          <a:xfrm>
            <a:off x="3492500" y="1524000"/>
            <a:ext cx="2476500" cy="3937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3492500" y="1524000"/>
            <a:ext cx="2476500" cy="76200"/>
          </a:xfrm>
          <a:prstGeom prst="roundRect">
            <a:avLst>
              <a:gd name="adj" fmla="val 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81500" y="1905000"/>
            <a:ext cx="609600" cy="609600"/>
          </a:xfrm>
          <a:prstGeom prst="rect">
            <a:avLst/>
          </a:prstGeom>
        </p:spPr>
      </p:pic>
      <p:sp>
        <p:nvSpPr>
          <p:cNvPr id="11" name="AutoShape 11"/>
          <p:cNvSpPr/>
          <p:nvPr/>
        </p:nvSpPr>
        <p:spPr>
          <a:xfrm>
            <a:off x="3619500" y="2794000"/>
            <a:ext cx="22225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a:ea typeface="Noto Sans SC"/>
                <a:cs typeface="Noto Sans SC"/>
                <a:sym typeface="Noto Sans SC"/>
              </a:rPr>
              <a:t>02 议题聚焦</a:t>
            </a:r>
            <a:endParaRPr lang="en-US" sz="1100"/>
          </a:p>
          <a:p>
            <a:pPr indent="0" algn="ctr">
              <a:lnSpc>
                <a:spcPct val="125000"/>
              </a:lnSpc>
            </a:pPr>
            <a:r>
              <a:rPr lang="en-US" sz="1400" b="0" i="0" u="none" strike="noStrike">
                <a:solidFill>
                  <a:srgbClr val="999999"/>
                </a:solidFill>
                <a:latin typeface="Noto Sans SC"/>
                <a:ea typeface="Noto Sans SC"/>
                <a:cs typeface="Noto Sans SC"/>
                <a:sym typeface="Noto Sans SC"/>
              </a:rPr>
              <a:t>Focus</a:t>
            </a:r>
          </a:p>
        </p:txBody>
      </p:sp>
      <p:sp>
        <p:nvSpPr>
          <p:cNvPr id="12" name="AutoShape 12"/>
          <p:cNvSpPr/>
          <p:nvPr/>
        </p:nvSpPr>
        <p:spPr>
          <a:xfrm>
            <a:off x="3683000" y="3810000"/>
            <a:ext cx="20955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555555"/>
                </a:solidFill>
                <a:latin typeface="Noto Sans SC"/>
                <a:ea typeface="Noto Sans SC"/>
                <a:cs typeface="Noto Sans SC"/>
                <a:sym typeface="Noto Sans SC"/>
              </a:rPr>
              <a:t>在社区深度讨论中，识别并聚焦于住房短缺、气候变化等与甜甜圈模型高度相关、且最紧迫的本地议题。</a:t>
            </a:r>
            <a:endParaRPr lang="en-US" sz="1100"/>
          </a:p>
        </p:txBody>
      </p:sp>
      <p:sp>
        <p:nvSpPr>
          <p:cNvPr id="13" name="AutoShape 13"/>
          <p:cNvSpPr/>
          <p:nvPr/>
        </p:nvSpPr>
        <p:spPr>
          <a:xfrm>
            <a:off x="6223000" y="1524000"/>
            <a:ext cx="2476500" cy="3937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6223000" y="1524000"/>
            <a:ext cx="2476500" cy="76200"/>
          </a:xfrm>
          <a:prstGeom prst="roundRect">
            <a:avLst>
              <a:gd name="adj" fmla="val 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12000" y="1905000"/>
            <a:ext cx="609600" cy="609600"/>
          </a:xfrm>
          <a:prstGeom prst="rect">
            <a:avLst/>
          </a:prstGeom>
        </p:spPr>
      </p:pic>
      <p:sp>
        <p:nvSpPr>
          <p:cNvPr id="16" name="AutoShape 16"/>
          <p:cNvSpPr/>
          <p:nvPr/>
        </p:nvSpPr>
        <p:spPr>
          <a:xfrm>
            <a:off x="6350000" y="2794000"/>
            <a:ext cx="22225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a:ea typeface="Noto Sans SC"/>
                <a:cs typeface="Noto Sans SC"/>
                <a:sym typeface="Noto Sans SC"/>
              </a:rPr>
              <a:t>03 行动孵化</a:t>
            </a:r>
            <a:endParaRPr lang="en-US" sz="1100"/>
          </a:p>
          <a:p>
            <a:pPr indent="0" algn="ctr">
              <a:lnSpc>
                <a:spcPct val="125000"/>
              </a:lnSpc>
            </a:pPr>
            <a:r>
              <a:rPr lang="en-US" sz="1400" b="0" i="0" u="none" strike="noStrike">
                <a:solidFill>
                  <a:srgbClr val="999999"/>
                </a:solidFill>
                <a:latin typeface="Noto Sans SC"/>
                <a:ea typeface="Noto Sans SC"/>
                <a:cs typeface="Noto Sans SC"/>
                <a:sym typeface="Noto Sans SC"/>
              </a:rPr>
              <a:t>Action</a:t>
            </a:r>
          </a:p>
        </p:txBody>
      </p:sp>
      <p:sp>
        <p:nvSpPr>
          <p:cNvPr id="17" name="AutoShape 17"/>
          <p:cNvSpPr/>
          <p:nvPr/>
        </p:nvSpPr>
        <p:spPr>
          <a:xfrm>
            <a:off x="6413500" y="3810000"/>
            <a:ext cx="20955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555555"/>
                </a:solidFill>
                <a:latin typeface="Noto Sans SC"/>
                <a:ea typeface="Noto Sans SC"/>
                <a:cs typeface="Noto Sans SC"/>
                <a:sym typeface="Noto Sans SC"/>
              </a:rPr>
              <a:t>针对识别出的具体议题，推动建立社区合作社、积极参与城市规划讨论、倡导并落地循环经济等本地化项目。</a:t>
            </a:r>
            <a:endParaRPr lang="en-US" sz="1100"/>
          </a:p>
        </p:txBody>
      </p:sp>
      <p:sp>
        <p:nvSpPr>
          <p:cNvPr id="18" name="AutoShape 18"/>
          <p:cNvSpPr/>
          <p:nvPr/>
        </p:nvSpPr>
        <p:spPr>
          <a:xfrm>
            <a:off x="8953500" y="1524000"/>
            <a:ext cx="2476500" cy="3937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9" name="AutoShape 19"/>
          <p:cNvSpPr/>
          <p:nvPr/>
        </p:nvSpPr>
        <p:spPr>
          <a:xfrm>
            <a:off x="8953500" y="1524000"/>
            <a:ext cx="2476500" cy="76200"/>
          </a:xfrm>
          <a:prstGeom prst="roundRect">
            <a:avLst>
              <a:gd name="adj" fmla="val 0"/>
            </a:avLst>
          </a:prstGeom>
          <a:solidFill>
            <a:srgbClr val="FFA500">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42500" y="1905000"/>
            <a:ext cx="609600" cy="609600"/>
          </a:xfrm>
          <a:prstGeom prst="rect">
            <a:avLst/>
          </a:prstGeom>
        </p:spPr>
      </p:pic>
      <p:sp>
        <p:nvSpPr>
          <p:cNvPr id="21" name="AutoShape 21"/>
          <p:cNvSpPr/>
          <p:nvPr/>
        </p:nvSpPr>
        <p:spPr>
          <a:xfrm>
            <a:off x="9080500" y="2794000"/>
            <a:ext cx="22225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000" b="1" i="0" u="none" strike="noStrike">
                <a:solidFill>
                  <a:srgbClr val="333333"/>
                </a:solidFill>
                <a:latin typeface="Noto Sans SC"/>
                <a:ea typeface="Noto Sans SC"/>
                <a:cs typeface="Noto Sans SC"/>
                <a:sym typeface="Noto Sans SC"/>
              </a:rPr>
              <a:t>04 政策影响</a:t>
            </a:r>
            <a:endParaRPr lang="en-US" sz="1100"/>
          </a:p>
          <a:p>
            <a:pPr indent="0" algn="ctr">
              <a:lnSpc>
                <a:spcPct val="125000"/>
              </a:lnSpc>
            </a:pPr>
            <a:r>
              <a:rPr lang="en-US" sz="1400" b="0" i="0" u="none" strike="noStrike">
                <a:solidFill>
                  <a:srgbClr val="999999"/>
                </a:solidFill>
                <a:latin typeface="Noto Sans SC"/>
                <a:ea typeface="Noto Sans SC"/>
                <a:cs typeface="Noto Sans SC"/>
                <a:sym typeface="Noto Sans SC"/>
              </a:rPr>
              <a:t>Influence</a:t>
            </a:r>
          </a:p>
        </p:txBody>
      </p:sp>
      <p:sp>
        <p:nvSpPr>
          <p:cNvPr id="22" name="AutoShape 22"/>
          <p:cNvSpPr/>
          <p:nvPr/>
        </p:nvSpPr>
        <p:spPr>
          <a:xfrm>
            <a:off x="9144000" y="3810000"/>
            <a:ext cx="2095500" cy="1397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555555"/>
                </a:solidFill>
                <a:latin typeface="Noto Sans SC"/>
                <a:ea typeface="Noto Sans SC"/>
                <a:cs typeface="Noto Sans SC"/>
                <a:sym typeface="Noto Sans SC"/>
              </a:rPr>
              <a:t>通过持续的、有影响力的民间行动，与政府建立对话，影响地方政策制定，最终将甜甜圈理念纳入城市的长期发展规划。</a:t>
            </a:r>
            <a:endParaRPr lang="en-US" sz="1100"/>
          </a:p>
        </p:txBody>
      </p:sp>
      <p:sp>
        <p:nvSpPr>
          <p:cNvPr id="23" name="AutoShape 23"/>
          <p:cNvSpPr/>
          <p:nvPr/>
        </p:nvSpPr>
        <p:spPr>
          <a:xfrm>
            <a:off x="762000" y="5715000"/>
            <a:ext cx="10668000" cy="889000"/>
          </a:xfrm>
          <a:prstGeom prst="roundRect">
            <a:avLst>
              <a:gd name="adj" fmla="val 11428"/>
            </a:avLst>
          </a:prstGeom>
          <a:solidFill>
            <a:srgbClr val="E8E8E8">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4" name="AutoShape 24"/>
          <p:cNvSpPr/>
          <p:nvPr/>
        </p:nvSpPr>
        <p:spPr>
          <a:xfrm>
            <a:off x="952500" y="5867400"/>
            <a:ext cx="10287000" cy="5842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1300" b="0" i="0" u="none" strike="noStrike">
                <a:solidFill>
                  <a:srgbClr val="4A4A4A"/>
                </a:solidFill>
                <a:latin typeface="Noto Sans SC"/>
                <a:ea typeface="Noto Sans SC"/>
                <a:cs typeface="Noto Sans SC"/>
                <a:sym typeface="Noto Sans SC"/>
              </a:rPr>
              <a:t>这一过程体现了</a:t>
            </a:r>
            <a:r>
              <a:rPr lang="en-US" sz="1300" b="1" i="0" u="none" strike="noStrike">
                <a:solidFill>
                  <a:srgbClr val="4A4A4A"/>
                </a:solidFill>
                <a:latin typeface="Noto Sans SC"/>
                <a:ea typeface="Noto Sans SC"/>
                <a:cs typeface="Noto Sans SC"/>
                <a:sym typeface="Noto Sans SC"/>
              </a:rPr>
              <a:t>“自下而上”的参与式治理模式</a:t>
            </a:r>
            <a:r>
              <a:rPr lang="en-US" sz="1300" b="0" i="0" u="none" strike="noStrike">
                <a:solidFill>
                  <a:srgbClr val="4A4A4A"/>
                </a:solidFill>
                <a:latin typeface="Noto Sans SC"/>
                <a:ea typeface="Noto Sans SC"/>
                <a:cs typeface="Noto Sans SC"/>
                <a:sym typeface="Noto Sans SC"/>
              </a:rPr>
              <a:t>，强调了公众在推动城市经济向可持续转型中的核心驱动力。</a:t>
            </a:r>
            <a:endParaRPr lang="en-US" sz="110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823</Words>
  <Application>Microsoft Office PowerPoint</Application>
  <PresentationFormat>宽屏</PresentationFormat>
  <Paragraphs>131</Paragraphs>
  <Slides>12</Slides>
  <Notes>12</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12</vt:i4>
      </vt:variant>
    </vt:vector>
  </HeadingPairs>
  <TitlesOfParts>
    <vt:vector size="16"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杨诺鑫</dc:creator>
  <cp:lastModifiedBy>NUOXIN Yang</cp:lastModifiedBy>
  <cp:revision>1</cp:revision>
  <dcterms:modified xsi:type="dcterms:W3CDTF">2026-05-13T04:45:11Z</dcterms:modified>
</cp:coreProperties>
</file>