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type="screen16x9" cy="6858000" cx="12192000"/>
  <p:notesSz cx="6858000" cy="9144000"/>
  <p:defaultTextStyle>
    <a:defPPr>
      <a:defRPr lang="en-US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 autoAdjust="0"/>
    <p:restoredTop sz="94622" autoAdjust="0"/>
  </p:normalViewPr>
  <p:slideViewPr>
    <p:cSldViewPr showGuides="1"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tableStyles" Target="tableStyles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4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847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84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84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Title Slide">
    <p:bg>
      <p:bgPr>
        <a:solidFill>
          <a:srgbClr val="EEBC3B">
            <a:alpha val="100000"/>
            <a:lumMod val="20000"/>
            <a:lumOff val="80000"/>
          </a:srgbClr>
        </a:solidFill>
        <a:effectLst/>
      </p:bgPr>
    </p:bg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/>
          <p:nvPr/>
        </p:nvGrpSpPr>
        <p:grpSpPr>
          <a:xfrm rot="0">
            <a:off x="0" y="0"/>
            <a:ext cx="12192000" cy="6858000"/>
            <a:chOff x="0" y="0"/>
            <a:chExt cx="12192000" cy="6858000"/>
          </a:xfrm>
        </p:grpSpPr>
        <p:sp>
          <p:nvSpPr>
            <p:cNvPr id="1048581" name="AutoShape 3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ahLst/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 rotWithShape="1">
              <a:blip xmlns:r="http://schemas.openxmlformats.org/officeDocument/2006/relationships" r:embed="rId1">
                <a:alphaModFix amt="100000"/>
                <a:alphaModFix amt="100000"/>
              </a:blip>
              <a:stretch>
                <a:fillRect/>
              </a:stretch>
            </a:blipFill>
            <a:ln>
              <a:prstDash val="solid"/>
              <a:headEnd type="none"/>
              <a:tailEnd type="none"/>
            </a:ln>
          </p:spPr>
        </p:sp>
        <p:sp>
          <p:nvSpPr>
            <p:cNvPr id="1048582" name="AutoShape 4"/>
            <p:cNvSpPr/>
            <p:nvPr/>
          </p:nvSpPr>
          <p:spPr>
            <a:xfrm>
              <a:off x="742950" y="3945997"/>
              <a:ext cx="5130799" cy="732344"/>
            </a:xfrm>
            <a:prstGeom prst="roundRect">
              <a:avLst>
                <a:gd name="adj" fmla="val 21733"/>
              </a:avLst>
            </a:prstGeom>
            <a:ln w="12700">
              <a:solidFill>
                <a:srgbClr val="121640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048583" name="AutoShape 5"/>
            <p:cNvSpPr/>
            <p:nvPr/>
          </p:nvSpPr>
          <p:spPr>
            <a:xfrm rot="660000">
              <a:off x="10968740" y="1711265"/>
              <a:ext cx="292702" cy="246468"/>
            </a:xfrm>
            <a:custGeom>
              <a:avLst/>
              <a:ahLst/>
              <a:rect l="l" t="t" r="r" b="b"/>
              <a:pathLst>
                <a:path w="292702" h="246467">
                  <a:moveTo>
                    <a:pt x="125091" y="99509"/>
                  </a:moveTo>
                  <a:cubicBezTo>
                    <a:pt x="122760" y="99509"/>
                    <a:pt x="120505" y="102553"/>
                    <a:pt x="118326" y="108641"/>
                  </a:cubicBezTo>
                  <a:cubicBezTo>
                    <a:pt x="117754" y="109924"/>
                    <a:pt x="115764" y="114642"/>
                    <a:pt x="112356" y="122794"/>
                  </a:cubicBezTo>
                  <a:cubicBezTo>
                    <a:pt x="108520" y="132411"/>
                    <a:pt x="106602" y="138125"/>
                    <a:pt x="106602" y="139935"/>
                  </a:cubicBezTo>
                  <a:cubicBezTo>
                    <a:pt x="106602" y="140453"/>
                    <a:pt x="107984" y="140712"/>
                    <a:pt x="110749" y="140712"/>
                  </a:cubicBezTo>
                  <a:lnTo>
                    <a:pt x="143818" y="140712"/>
                  </a:lnTo>
                  <a:cubicBezTo>
                    <a:pt x="147598" y="140712"/>
                    <a:pt x="149489" y="140510"/>
                    <a:pt x="149489" y="140105"/>
                  </a:cubicBezTo>
                  <a:cubicBezTo>
                    <a:pt x="149489" y="137083"/>
                    <a:pt x="146561" y="129119"/>
                    <a:pt x="140704" y="116215"/>
                  </a:cubicBezTo>
                  <a:cubicBezTo>
                    <a:pt x="134708" y="108641"/>
                    <a:pt x="130909" y="103964"/>
                    <a:pt x="129305" y="102182"/>
                  </a:cubicBezTo>
                  <a:cubicBezTo>
                    <a:pt x="127702" y="100400"/>
                    <a:pt x="126297" y="99509"/>
                    <a:pt x="125091" y="99509"/>
                  </a:cubicBezTo>
                  <a:close/>
                  <a:moveTo>
                    <a:pt x="132850" y="0"/>
                  </a:moveTo>
                  <a:cubicBezTo>
                    <a:pt x="145086" y="0"/>
                    <a:pt x="156712" y="4730"/>
                    <a:pt x="167729" y="14189"/>
                  </a:cubicBezTo>
                  <a:cubicBezTo>
                    <a:pt x="182541" y="26686"/>
                    <a:pt x="203764" y="62438"/>
                    <a:pt x="231397" y="121445"/>
                  </a:cubicBezTo>
                  <a:lnTo>
                    <a:pt x="263286" y="189775"/>
                  </a:lnTo>
                  <a:cubicBezTo>
                    <a:pt x="266167" y="195753"/>
                    <a:pt x="268401" y="199514"/>
                    <a:pt x="269988" y="201058"/>
                  </a:cubicBezTo>
                  <a:cubicBezTo>
                    <a:pt x="271575" y="202603"/>
                    <a:pt x="274352" y="203696"/>
                    <a:pt x="278317" y="204337"/>
                  </a:cubicBezTo>
                  <a:cubicBezTo>
                    <a:pt x="287907" y="205802"/>
                    <a:pt x="292702" y="210993"/>
                    <a:pt x="292702" y="219911"/>
                  </a:cubicBezTo>
                  <a:cubicBezTo>
                    <a:pt x="292702" y="229721"/>
                    <a:pt x="287273" y="236600"/>
                    <a:pt x="276417" y="240547"/>
                  </a:cubicBezTo>
                  <a:cubicBezTo>
                    <a:pt x="265561" y="244494"/>
                    <a:pt x="248638" y="246468"/>
                    <a:pt x="225649" y="246468"/>
                  </a:cubicBezTo>
                  <a:cubicBezTo>
                    <a:pt x="199833" y="246468"/>
                    <a:pt x="182197" y="245399"/>
                    <a:pt x="172741" y="243260"/>
                  </a:cubicBezTo>
                  <a:cubicBezTo>
                    <a:pt x="163617" y="242095"/>
                    <a:pt x="157095" y="239685"/>
                    <a:pt x="153175" y="236029"/>
                  </a:cubicBezTo>
                  <a:cubicBezTo>
                    <a:pt x="149255" y="232373"/>
                    <a:pt x="147295" y="227844"/>
                    <a:pt x="147295" y="222441"/>
                  </a:cubicBezTo>
                  <a:cubicBezTo>
                    <a:pt x="147295" y="218175"/>
                    <a:pt x="148420" y="214843"/>
                    <a:pt x="150672" y="212445"/>
                  </a:cubicBezTo>
                  <a:cubicBezTo>
                    <a:pt x="152923" y="210048"/>
                    <a:pt x="156674" y="207973"/>
                    <a:pt x="161924" y="206222"/>
                  </a:cubicBezTo>
                  <a:cubicBezTo>
                    <a:pt x="165669" y="204948"/>
                    <a:pt x="167541" y="202987"/>
                    <a:pt x="167541" y="200339"/>
                  </a:cubicBezTo>
                  <a:cubicBezTo>
                    <a:pt x="167541" y="194811"/>
                    <a:pt x="163710" y="191480"/>
                    <a:pt x="156047" y="190345"/>
                  </a:cubicBezTo>
                  <a:cubicBezTo>
                    <a:pt x="146783" y="189067"/>
                    <a:pt x="133427" y="188428"/>
                    <a:pt x="115978" y="188428"/>
                  </a:cubicBezTo>
                  <a:cubicBezTo>
                    <a:pt x="101737" y="188428"/>
                    <a:pt x="93416" y="189166"/>
                    <a:pt x="91016" y="190643"/>
                  </a:cubicBezTo>
                  <a:cubicBezTo>
                    <a:pt x="89888" y="191348"/>
                    <a:pt x="88773" y="192894"/>
                    <a:pt x="87671" y="195281"/>
                  </a:cubicBezTo>
                  <a:cubicBezTo>
                    <a:pt x="86568" y="197669"/>
                    <a:pt x="86017" y="199973"/>
                    <a:pt x="86017" y="202194"/>
                  </a:cubicBezTo>
                  <a:cubicBezTo>
                    <a:pt x="86017" y="203625"/>
                    <a:pt x="86177" y="204462"/>
                    <a:pt x="86498" y="204707"/>
                  </a:cubicBezTo>
                  <a:cubicBezTo>
                    <a:pt x="86819" y="204952"/>
                    <a:pt x="88918" y="205779"/>
                    <a:pt x="92796" y="207190"/>
                  </a:cubicBezTo>
                  <a:cubicBezTo>
                    <a:pt x="102337" y="209832"/>
                    <a:pt x="107108" y="215029"/>
                    <a:pt x="107108" y="222780"/>
                  </a:cubicBezTo>
                  <a:cubicBezTo>
                    <a:pt x="107108" y="238459"/>
                    <a:pt x="89875" y="246299"/>
                    <a:pt x="55408" y="246299"/>
                  </a:cubicBezTo>
                  <a:cubicBezTo>
                    <a:pt x="36789" y="246299"/>
                    <a:pt x="22538" y="244867"/>
                    <a:pt x="12656" y="242005"/>
                  </a:cubicBezTo>
                  <a:cubicBezTo>
                    <a:pt x="4219" y="239475"/>
                    <a:pt x="0" y="233348"/>
                    <a:pt x="0" y="223621"/>
                  </a:cubicBezTo>
                  <a:cubicBezTo>
                    <a:pt x="0" y="219222"/>
                    <a:pt x="1110" y="215806"/>
                    <a:pt x="3329" y="213372"/>
                  </a:cubicBezTo>
                  <a:cubicBezTo>
                    <a:pt x="5548" y="210937"/>
                    <a:pt x="9184" y="208836"/>
                    <a:pt x="14237" y="207066"/>
                  </a:cubicBezTo>
                  <a:cubicBezTo>
                    <a:pt x="20954" y="204690"/>
                    <a:pt x="26040" y="201361"/>
                    <a:pt x="29496" y="197080"/>
                  </a:cubicBezTo>
                  <a:cubicBezTo>
                    <a:pt x="32952" y="192800"/>
                    <a:pt x="38114" y="183128"/>
                    <a:pt x="44981" y="168066"/>
                  </a:cubicBezTo>
                  <a:lnTo>
                    <a:pt x="68771" y="115930"/>
                  </a:lnTo>
                  <a:cubicBezTo>
                    <a:pt x="77452" y="97008"/>
                    <a:pt x="83263" y="82860"/>
                    <a:pt x="86203" y="73487"/>
                  </a:cubicBezTo>
                  <a:cubicBezTo>
                    <a:pt x="89142" y="64114"/>
                    <a:pt x="90666" y="55107"/>
                    <a:pt x="90774" y="46465"/>
                  </a:cubicBezTo>
                  <a:cubicBezTo>
                    <a:pt x="90888" y="36418"/>
                    <a:pt x="91538" y="29309"/>
                    <a:pt x="92722" y="25138"/>
                  </a:cubicBezTo>
                  <a:cubicBezTo>
                    <a:pt x="93906" y="20966"/>
                    <a:pt x="96580" y="16861"/>
                    <a:pt x="100744" y="12823"/>
                  </a:cubicBezTo>
                  <a:cubicBezTo>
                    <a:pt x="109170" y="4274"/>
                    <a:pt x="119872" y="0"/>
                    <a:pt x="132850" y="0"/>
                  </a:cubicBezTo>
                  <a:close/>
                </a:path>
              </a:pathLst>
            </a:custGeom>
            <a:solidFill>
              <a:srgbClr val="121640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584" name="AutoShape 6"/>
            <p:cNvSpPr/>
            <p:nvPr/>
          </p:nvSpPr>
          <p:spPr>
            <a:xfrm rot="19380000">
              <a:off x="7481963" y="2029826"/>
              <a:ext cx="245798" cy="240224"/>
            </a:xfrm>
            <a:custGeom>
              <a:avLst/>
              <a:ahLst/>
              <a:rect l="l" t="t" r="r" b="b"/>
              <a:pathLst>
                <a:path w="245798" h="240224">
                  <a:moveTo>
                    <a:pt x="121885" y="137472"/>
                  </a:moveTo>
                  <a:cubicBezTo>
                    <a:pt x="118031" y="137472"/>
                    <a:pt x="115477" y="138174"/>
                    <a:pt x="114221" y="139576"/>
                  </a:cubicBezTo>
                  <a:cubicBezTo>
                    <a:pt x="112965" y="140979"/>
                    <a:pt x="112337" y="144080"/>
                    <a:pt x="112337" y="148878"/>
                  </a:cubicBezTo>
                  <a:lnTo>
                    <a:pt x="112337" y="164909"/>
                  </a:lnTo>
                  <a:cubicBezTo>
                    <a:pt x="112337" y="179258"/>
                    <a:pt x="113195" y="188373"/>
                    <a:pt x="114911" y="192255"/>
                  </a:cubicBezTo>
                  <a:cubicBezTo>
                    <a:pt x="116626" y="196137"/>
                    <a:pt x="119963" y="198078"/>
                    <a:pt x="124921" y="198078"/>
                  </a:cubicBezTo>
                  <a:cubicBezTo>
                    <a:pt x="139724" y="198078"/>
                    <a:pt x="147125" y="189214"/>
                    <a:pt x="147125" y="171488"/>
                  </a:cubicBezTo>
                  <a:cubicBezTo>
                    <a:pt x="147125" y="148811"/>
                    <a:pt x="138712" y="137472"/>
                    <a:pt x="121885" y="137472"/>
                  </a:cubicBezTo>
                  <a:close/>
                  <a:moveTo>
                    <a:pt x="119186" y="39953"/>
                  </a:moveTo>
                  <a:cubicBezTo>
                    <a:pt x="116536" y="39953"/>
                    <a:pt x="114733" y="40645"/>
                    <a:pt x="113775" y="42028"/>
                  </a:cubicBezTo>
                  <a:cubicBezTo>
                    <a:pt x="112816" y="43412"/>
                    <a:pt x="112337" y="46634"/>
                    <a:pt x="112337" y="51695"/>
                  </a:cubicBezTo>
                  <a:lnTo>
                    <a:pt x="112337" y="86453"/>
                  </a:lnTo>
                  <a:cubicBezTo>
                    <a:pt x="112337" y="91384"/>
                    <a:pt x="112773" y="94546"/>
                    <a:pt x="113643" y="95939"/>
                  </a:cubicBezTo>
                  <a:cubicBezTo>
                    <a:pt x="114513" y="97331"/>
                    <a:pt x="116023" y="98028"/>
                    <a:pt x="118172" y="98028"/>
                  </a:cubicBezTo>
                  <a:cubicBezTo>
                    <a:pt x="125358" y="98028"/>
                    <a:pt x="130631" y="95844"/>
                    <a:pt x="133989" y="91477"/>
                  </a:cubicBezTo>
                  <a:cubicBezTo>
                    <a:pt x="137347" y="87109"/>
                    <a:pt x="139026" y="79867"/>
                    <a:pt x="139026" y="69750"/>
                  </a:cubicBezTo>
                  <a:cubicBezTo>
                    <a:pt x="139026" y="59937"/>
                    <a:pt x="137269" y="52518"/>
                    <a:pt x="133755" y="47492"/>
                  </a:cubicBezTo>
                  <a:cubicBezTo>
                    <a:pt x="130241" y="42466"/>
                    <a:pt x="125384" y="39953"/>
                    <a:pt x="119186" y="39953"/>
                  </a:cubicBezTo>
                  <a:close/>
                  <a:moveTo>
                    <a:pt x="145676" y="0"/>
                  </a:moveTo>
                  <a:cubicBezTo>
                    <a:pt x="160830" y="0"/>
                    <a:pt x="173234" y="1273"/>
                    <a:pt x="182890" y="3819"/>
                  </a:cubicBezTo>
                  <a:cubicBezTo>
                    <a:pt x="192545" y="6366"/>
                    <a:pt x="200934" y="10665"/>
                    <a:pt x="208056" y="16719"/>
                  </a:cubicBezTo>
                  <a:cubicBezTo>
                    <a:pt x="219944" y="26789"/>
                    <a:pt x="225888" y="40135"/>
                    <a:pt x="225888" y="56758"/>
                  </a:cubicBezTo>
                  <a:cubicBezTo>
                    <a:pt x="225888" y="64940"/>
                    <a:pt x="224145" y="72969"/>
                    <a:pt x="220659" y="80844"/>
                  </a:cubicBezTo>
                  <a:cubicBezTo>
                    <a:pt x="217174" y="88718"/>
                    <a:pt x="212429" y="95036"/>
                    <a:pt x="206424" y="99797"/>
                  </a:cubicBezTo>
                  <a:cubicBezTo>
                    <a:pt x="203428" y="102176"/>
                    <a:pt x="201931" y="104139"/>
                    <a:pt x="201931" y="105685"/>
                  </a:cubicBezTo>
                  <a:cubicBezTo>
                    <a:pt x="201931" y="106992"/>
                    <a:pt x="203529" y="108297"/>
                    <a:pt x="206727" y="109600"/>
                  </a:cubicBezTo>
                  <a:cubicBezTo>
                    <a:pt x="216524" y="113549"/>
                    <a:pt x="225365" y="120114"/>
                    <a:pt x="233252" y="129296"/>
                  </a:cubicBezTo>
                  <a:cubicBezTo>
                    <a:pt x="241616" y="139113"/>
                    <a:pt x="245798" y="151265"/>
                    <a:pt x="245798" y="165750"/>
                  </a:cubicBezTo>
                  <a:cubicBezTo>
                    <a:pt x="245798" y="182763"/>
                    <a:pt x="239573" y="198326"/>
                    <a:pt x="227122" y="212438"/>
                  </a:cubicBezTo>
                  <a:cubicBezTo>
                    <a:pt x="210821" y="230849"/>
                    <a:pt x="186821" y="240055"/>
                    <a:pt x="155124" y="240055"/>
                  </a:cubicBezTo>
                  <a:cubicBezTo>
                    <a:pt x="150854" y="240055"/>
                    <a:pt x="140564" y="239774"/>
                    <a:pt x="124254" y="239213"/>
                  </a:cubicBezTo>
                  <a:cubicBezTo>
                    <a:pt x="109407" y="238651"/>
                    <a:pt x="100306" y="238313"/>
                    <a:pt x="96952" y="238200"/>
                  </a:cubicBezTo>
                  <a:lnTo>
                    <a:pt x="74474" y="238369"/>
                  </a:lnTo>
                  <a:cubicBezTo>
                    <a:pt x="58764" y="238591"/>
                    <a:pt x="47382" y="238919"/>
                    <a:pt x="40326" y="239353"/>
                  </a:cubicBezTo>
                  <a:cubicBezTo>
                    <a:pt x="33585" y="239934"/>
                    <a:pt x="28713" y="240224"/>
                    <a:pt x="25713" y="240224"/>
                  </a:cubicBezTo>
                  <a:cubicBezTo>
                    <a:pt x="17971" y="240224"/>
                    <a:pt x="11856" y="238293"/>
                    <a:pt x="7370" y="234430"/>
                  </a:cubicBezTo>
                  <a:cubicBezTo>
                    <a:pt x="2456" y="230080"/>
                    <a:pt x="0" y="224958"/>
                    <a:pt x="0" y="219066"/>
                  </a:cubicBezTo>
                  <a:cubicBezTo>
                    <a:pt x="0" y="215101"/>
                    <a:pt x="897" y="212015"/>
                    <a:pt x="2691" y="209806"/>
                  </a:cubicBezTo>
                  <a:cubicBezTo>
                    <a:pt x="4486" y="207598"/>
                    <a:pt x="7863" y="205393"/>
                    <a:pt x="12823" y="203192"/>
                  </a:cubicBezTo>
                  <a:cubicBezTo>
                    <a:pt x="16368" y="199562"/>
                    <a:pt x="18693" y="195614"/>
                    <a:pt x="19797" y="191348"/>
                  </a:cubicBezTo>
                  <a:cubicBezTo>
                    <a:pt x="20902" y="187081"/>
                    <a:pt x="22176" y="177166"/>
                    <a:pt x="23621" y="161602"/>
                  </a:cubicBezTo>
                  <a:cubicBezTo>
                    <a:pt x="25759" y="137076"/>
                    <a:pt x="26829" y="106964"/>
                    <a:pt x="26829" y="71266"/>
                  </a:cubicBezTo>
                  <a:cubicBezTo>
                    <a:pt x="26829" y="58611"/>
                    <a:pt x="26081" y="50426"/>
                    <a:pt x="24585" y="46711"/>
                  </a:cubicBezTo>
                  <a:cubicBezTo>
                    <a:pt x="23089" y="42996"/>
                    <a:pt x="19030" y="39686"/>
                    <a:pt x="12409" y="36780"/>
                  </a:cubicBezTo>
                  <a:cubicBezTo>
                    <a:pt x="4699" y="33510"/>
                    <a:pt x="844" y="28078"/>
                    <a:pt x="844" y="20483"/>
                  </a:cubicBezTo>
                  <a:cubicBezTo>
                    <a:pt x="844" y="14331"/>
                    <a:pt x="3450" y="9408"/>
                    <a:pt x="8662" y="5712"/>
                  </a:cubicBezTo>
                  <a:cubicBezTo>
                    <a:pt x="13874" y="2017"/>
                    <a:pt x="20345" y="169"/>
                    <a:pt x="28076" y="169"/>
                  </a:cubicBezTo>
                  <a:cubicBezTo>
                    <a:pt x="31378" y="169"/>
                    <a:pt x="36390" y="359"/>
                    <a:pt x="43112" y="739"/>
                  </a:cubicBezTo>
                  <a:cubicBezTo>
                    <a:pt x="52062" y="1146"/>
                    <a:pt x="62629" y="1350"/>
                    <a:pt x="74813" y="1350"/>
                  </a:cubicBezTo>
                  <a:cubicBezTo>
                    <a:pt x="84489" y="1350"/>
                    <a:pt x="101044" y="1030"/>
                    <a:pt x="124477" y="390"/>
                  </a:cubicBezTo>
                  <a:cubicBezTo>
                    <a:pt x="133495" y="130"/>
                    <a:pt x="140562" y="0"/>
                    <a:pt x="145676" y="0"/>
                  </a:cubicBezTo>
                  <a:close/>
                </a:path>
              </a:pathLst>
            </a:custGeom>
            <a:solidFill>
              <a:srgbClr val="EEBC3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585" name="AutoShape 7"/>
            <p:cNvSpPr/>
            <p:nvPr/>
          </p:nvSpPr>
          <p:spPr>
            <a:xfrm rot="1920000">
              <a:off x="10775579" y="3749785"/>
              <a:ext cx="425113" cy="431010"/>
            </a:xfrm>
            <a:custGeom>
              <a:avLst/>
              <a:ahLst/>
              <a:rect l="l" t="t" r="r" b="b"/>
              <a:pathLst>
                <a:path w="243096" h="246467">
                  <a:moveTo>
                    <a:pt x="130659" y="0"/>
                  </a:moveTo>
                  <a:cubicBezTo>
                    <a:pt x="147562" y="0"/>
                    <a:pt x="163930" y="3725"/>
                    <a:pt x="179761" y="11175"/>
                  </a:cubicBezTo>
                  <a:cubicBezTo>
                    <a:pt x="186426" y="14299"/>
                    <a:pt x="190923" y="15861"/>
                    <a:pt x="193254" y="15861"/>
                  </a:cubicBezTo>
                  <a:cubicBezTo>
                    <a:pt x="195059" y="15861"/>
                    <a:pt x="198051" y="15391"/>
                    <a:pt x="202232" y="14450"/>
                  </a:cubicBezTo>
                  <a:cubicBezTo>
                    <a:pt x="204006" y="14041"/>
                    <a:pt x="205906" y="13837"/>
                    <a:pt x="207932" y="13837"/>
                  </a:cubicBezTo>
                  <a:cubicBezTo>
                    <a:pt x="214926" y="13837"/>
                    <a:pt x="220966" y="16966"/>
                    <a:pt x="226052" y="23226"/>
                  </a:cubicBezTo>
                  <a:cubicBezTo>
                    <a:pt x="237414" y="36956"/>
                    <a:pt x="243096" y="53871"/>
                    <a:pt x="243096" y="73969"/>
                  </a:cubicBezTo>
                  <a:cubicBezTo>
                    <a:pt x="243096" y="88777"/>
                    <a:pt x="237882" y="99699"/>
                    <a:pt x="227455" y="106734"/>
                  </a:cubicBezTo>
                  <a:cubicBezTo>
                    <a:pt x="221855" y="110468"/>
                    <a:pt x="215516" y="112335"/>
                    <a:pt x="208437" y="112335"/>
                  </a:cubicBezTo>
                  <a:cubicBezTo>
                    <a:pt x="201948" y="112335"/>
                    <a:pt x="196644" y="110919"/>
                    <a:pt x="192525" y="108087"/>
                  </a:cubicBezTo>
                  <a:cubicBezTo>
                    <a:pt x="188406" y="105254"/>
                    <a:pt x="184534" y="100455"/>
                    <a:pt x="180909" y="93688"/>
                  </a:cubicBezTo>
                  <a:cubicBezTo>
                    <a:pt x="176157" y="84960"/>
                    <a:pt x="172339" y="78752"/>
                    <a:pt x="169453" y="75063"/>
                  </a:cubicBezTo>
                  <a:cubicBezTo>
                    <a:pt x="166567" y="71374"/>
                    <a:pt x="163410" y="68276"/>
                    <a:pt x="159983" y="65768"/>
                  </a:cubicBezTo>
                  <a:cubicBezTo>
                    <a:pt x="149003" y="58119"/>
                    <a:pt x="137935" y="54295"/>
                    <a:pt x="126776" y="54295"/>
                  </a:cubicBezTo>
                  <a:cubicBezTo>
                    <a:pt x="116365" y="54295"/>
                    <a:pt x="108066" y="58105"/>
                    <a:pt x="101878" y="65725"/>
                  </a:cubicBezTo>
                  <a:cubicBezTo>
                    <a:pt x="95690" y="73345"/>
                    <a:pt x="92596" y="83797"/>
                    <a:pt x="92596" y="97081"/>
                  </a:cubicBezTo>
                  <a:cubicBezTo>
                    <a:pt x="92596" y="115864"/>
                    <a:pt x="97302" y="132988"/>
                    <a:pt x="106712" y="148456"/>
                  </a:cubicBezTo>
                  <a:cubicBezTo>
                    <a:pt x="119298" y="168828"/>
                    <a:pt x="137290" y="179014"/>
                    <a:pt x="160690" y="179014"/>
                  </a:cubicBezTo>
                  <a:cubicBezTo>
                    <a:pt x="169471" y="179014"/>
                    <a:pt x="178109" y="177572"/>
                    <a:pt x="186602" y="174687"/>
                  </a:cubicBezTo>
                  <a:cubicBezTo>
                    <a:pt x="195095" y="171802"/>
                    <a:pt x="202217" y="167789"/>
                    <a:pt x="207969" y="162648"/>
                  </a:cubicBezTo>
                  <a:cubicBezTo>
                    <a:pt x="211737" y="158598"/>
                    <a:pt x="215437" y="156574"/>
                    <a:pt x="219069" y="156574"/>
                  </a:cubicBezTo>
                  <a:cubicBezTo>
                    <a:pt x="224197" y="156574"/>
                    <a:pt x="228471" y="158797"/>
                    <a:pt x="231892" y="163243"/>
                  </a:cubicBezTo>
                  <a:cubicBezTo>
                    <a:pt x="235312" y="167689"/>
                    <a:pt x="237022" y="172856"/>
                    <a:pt x="237022" y="178743"/>
                  </a:cubicBezTo>
                  <a:cubicBezTo>
                    <a:pt x="237022" y="185730"/>
                    <a:pt x="234929" y="193528"/>
                    <a:pt x="230745" y="202138"/>
                  </a:cubicBezTo>
                  <a:cubicBezTo>
                    <a:pt x="226560" y="210747"/>
                    <a:pt x="221960" y="217047"/>
                    <a:pt x="216945" y="221037"/>
                  </a:cubicBezTo>
                  <a:cubicBezTo>
                    <a:pt x="213257" y="224219"/>
                    <a:pt x="207643" y="226553"/>
                    <a:pt x="200102" y="228039"/>
                  </a:cubicBezTo>
                  <a:cubicBezTo>
                    <a:pt x="195644" y="228860"/>
                    <a:pt x="189989" y="230902"/>
                    <a:pt x="183136" y="234167"/>
                  </a:cubicBezTo>
                  <a:cubicBezTo>
                    <a:pt x="166040" y="242367"/>
                    <a:pt x="148210" y="246468"/>
                    <a:pt x="129645" y="246468"/>
                  </a:cubicBezTo>
                  <a:cubicBezTo>
                    <a:pt x="110289" y="246468"/>
                    <a:pt x="91077" y="242160"/>
                    <a:pt x="72008" y="233546"/>
                  </a:cubicBezTo>
                  <a:cubicBezTo>
                    <a:pt x="49680" y="223482"/>
                    <a:pt x="33086" y="208556"/>
                    <a:pt x="22225" y="188766"/>
                  </a:cubicBezTo>
                  <a:cubicBezTo>
                    <a:pt x="7408" y="167529"/>
                    <a:pt x="0" y="145797"/>
                    <a:pt x="0" y="123571"/>
                  </a:cubicBezTo>
                  <a:cubicBezTo>
                    <a:pt x="0" y="97809"/>
                    <a:pt x="7976" y="74350"/>
                    <a:pt x="23930" y="53195"/>
                  </a:cubicBezTo>
                  <a:cubicBezTo>
                    <a:pt x="37777" y="34847"/>
                    <a:pt x="55846" y="20822"/>
                    <a:pt x="78136" y="11121"/>
                  </a:cubicBezTo>
                  <a:cubicBezTo>
                    <a:pt x="95168" y="3707"/>
                    <a:pt x="112676" y="0"/>
                    <a:pt x="130659" y="0"/>
                  </a:cubicBezTo>
                  <a:close/>
                </a:path>
              </a:pathLst>
            </a:custGeom>
            <a:solidFill>
              <a:srgbClr val="68CE8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586" name="AutoShape 8"/>
            <p:cNvSpPr/>
            <p:nvPr/>
          </p:nvSpPr>
          <p:spPr>
            <a:xfrm rot="1440000">
              <a:off x="9536626" y="406650"/>
              <a:ext cx="414811" cy="371000"/>
            </a:xfrm>
            <a:custGeom>
              <a:avLst/>
              <a:ahLst/>
              <a:rect l="l" t="t" r="r" b="b"/>
              <a:pathLst>
                <a:path w="271611" h="242924">
                  <a:moveTo>
                    <a:pt x="126440" y="44172"/>
                  </a:moveTo>
                  <a:cubicBezTo>
                    <a:pt x="122034" y="44172"/>
                    <a:pt x="119089" y="44895"/>
                    <a:pt x="117603" y="46343"/>
                  </a:cubicBezTo>
                  <a:cubicBezTo>
                    <a:pt x="116118" y="47790"/>
                    <a:pt x="115376" y="50587"/>
                    <a:pt x="115376" y="54733"/>
                  </a:cubicBezTo>
                  <a:lnTo>
                    <a:pt x="115376" y="185322"/>
                  </a:lnTo>
                  <a:cubicBezTo>
                    <a:pt x="115376" y="191535"/>
                    <a:pt x="116532" y="195777"/>
                    <a:pt x="118846" y="198047"/>
                  </a:cubicBezTo>
                  <a:cubicBezTo>
                    <a:pt x="121159" y="200317"/>
                    <a:pt x="125378" y="201452"/>
                    <a:pt x="131503" y="201452"/>
                  </a:cubicBezTo>
                  <a:cubicBezTo>
                    <a:pt x="162053" y="201452"/>
                    <a:pt x="177328" y="177629"/>
                    <a:pt x="177328" y="129982"/>
                  </a:cubicBezTo>
                  <a:cubicBezTo>
                    <a:pt x="177328" y="103038"/>
                    <a:pt x="173611" y="82187"/>
                    <a:pt x="166178" y="67427"/>
                  </a:cubicBezTo>
                  <a:cubicBezTo>
                    <a:pt x="158371" y="51923"/>
                    <a:pt x="145125" y="44172"/>
                    <a:pt x="126440" y="44172"/>
                  </a:cubicBezTo>
                  <a:close/>
                  <a:moveTo>
                    <a:pt x="141626" y="0"/>
                  </a:moveTo>
                  <a:cubicBezTo>
                    <a:pt x="167790" y="0"/>
                    <a:pt x="188582" y="3014"/>
                    <a:pt x="204001" y="9043"/>
                  </a:cubicBezTo>
                  <a:cubicBezTo>
                    <a:pt x="227135" y="18154"/>
                    <a:pt x="244517" y="33408"/>
                    <a:pt x="256145" y="54806"/>
                  </a:cubicBezTo>
                  <a:cubicBezTo>
                    <a:pt x="266455" y="73575"/>
                    <a:pt x="271611" y="95822"/>
                    <a:pt x="271611" y="121547"/>
                  </a:cubicBezTo>
                  <a:cubicBezTo>
                    <a:pt x="271611" y="134514"/>
                    <a:pt x="269701" y="147566"/>
                    <a:pt x="265882" y="160702"/>
                  </a:cubicBezTo>
                  <a:cubicBezTo>
                    <a:pt x="262063" y="173839"/>
                    <a:pt x="257112" y="184785"/>
                    <a:pt x="251028" y="193539"/>
                  </a:cubicBezTo>
                  <a:cubicBezTo>
                    <a:pt x="237118" y="213942"/>
                    <a:pt x="218293" y="228100"/>
                    <a:pt x="194553" y="236014"/>
                  </a:cubicBezTo>
                  <a:cubicBezTo>
                    <a:pt x="180732" y="240621"/>
                    <a:pt x="165904" y="242924"/>
                    <a:pt x="150069" y="242924"/>
                  </a:cubicBezTo>
                  <a:lnTo>
                    <a:pt x="129081" y="242231"/>
                  </a:lnTo>
                  <a:lnTo>
                    <a:pt x="111469" y="241722"/>
                  </a:lnTo>
                  <a:cubicBezTo>
                    <a:pt x="98283" y="241287"/>
                    <a:pt x="86570" y="241069"/>
                    <a:pt x="76329" y="241069"/>
                  </a:cubicBezTo>
                  <a:lnTo>
                    <a:pt x="64181" y="241069"/>
                  </a:lnTo>
                  <a:cubicBezTo>
                    <a:pt x="57246" y="241069"/>
                    <a:pt x="49401" y="241406"/>
                    <a:pt x="40646" y="242080"/>
                  </a:cubicBezTo>
                  <a:cubicBezTo>
                    <a:pt x="35165" y="242530"/>
                    <a:pt x="31256" y="242755"/>
                    <a:pt x="28920" y="242755"/>
                  </a:cubicBezTo>
                  <a:cubicBezTo>
                    <a:pt x="20567" y="242755"/>
                    <a:pt x="13659" y="240739"/>
                    <a:pt x="8195" y="236706"/>
                  </a:cubicBezTo>
                  <a:cubicBezTo>
                    <a:pt x="2732" y="232674"/>
                    <a:pt x="0" y="227244"/>
                    <a:pt x="0" y="220416"/>
                  </a:cubicBezTo>
                  <a:cubicBezTo>
                    <a:pt x="0" y="215544"/>
                    <a:pt x="1294" y="211744"/>
                    <a:pt x="3884" y="209016"/>
                  </a:cubicBezTo>
                  <a:cubicBezTo>
                    <a:pt x="6473" y="206288"/>
                    <a:pt x="10710" y="204104"/>
                    <a:pt x="16595" y="202466"/>
                  </a:cubicBezTo>
                  <a:cubicBezTo>
                    <a:pt x="19750" y="201634"/>
                    <a:pt x="21922" y="200262"/>
                    <a:pt x="23113" y="198348"/>
                  </a:cubicBezTo>
                  <a:cubicBezTo>
                    <a:pt x="24303" y="196435"/>
                    <a:pt x="25328" y="191989"/>
                    <a:pt x="26189" y="185010"/>
                  </a:cubicBezTo>
                  <a:cubicBezTo>
                    <a:pt x="27072" y="176716"/>
                    <a:pt x="27878" y="160423"/>
                    <a:pt x="28605" y="136131"/>
                  </a:cubicBezTo>
                  <a:cubicBezTo>
                    <a:pt x="29331" y="111839"/>
                    <a:pt x="29695" y="87687"/>
                    <a:pt x="29695" y="63676"/>
                  </a:cubicBezTo>
                  <a:cubicBezTo>
                    <a:pt x="29695" y="54810"/>
                    <a:pt x="29113" y="49123"/>
                    <a:pt x="27950" y="46614"/>
                  </a:cubicBezTo>
                  <a:cubicBezTo>
                    <a:pt x="26786" y="44106"/>
                    <a:pt x="24456" y="42110"/>
                    <a:pt x="20959" y="40628"/>
                  </a:cubicBezTo>
                  <a:cubicBezTo>
                    <a:pt x="10699" y="37005"/>
                    <a:pt x="5568" y="30852"/>
                    <a:pt x="5568" y="22169"/>
                  </a:cubicBezTo>
                  <a:cubicBezTo>
                    <a:pt x="5568" y="15329"/>
                    <a:pt x="8657" y="10121"/>
                    <a:pt x="14834" y="6545"/>
                  </a:cubicBezTo>
                  <a:cubicBezTo>
                    <a:pt x="21011" y="2969"/>
                    <a:pt x="29193" y="1181"/>
                    <a:pt x="39380" y="1181"/>
                  </a:cubicBezTo>
                  <a:cubicBezTo>
                    <a:pt x="41210" y="1181"/>
                    <a:pt x="45057" y="1259"/>
                    <a:pt x="50920" y="1415"/>
                  </a:cubicBezTo>
                  <a:cubicBezTo>
                    <a:pt x="59144" y="1709"/>
                    <a:pt x="65871" y="1856"/>
                    <a:pt x="71099" y="1856"/>
                  </a:cubicBezTo>
                  <a:cubicBezTo>
                    <a:pt x="87757" y="1856"/>
                    <a:pt x="105851" y="1367"/>
                    <a:pt x="125381" y="390"/>
                  </a:cubicBezTo>
                  <a:cubicBezTo>
                    <a:pt x="130348" y="130"/>
                    <a:pt x="135763" y="0"/>
                    <a:pt x="141626" y="0"/>
                  </a:cubicBezTo>
                  <a:close/>
                </a:path>
              </a:pathLst>
            </a:custGeom>
            <a:solidFill>
              <a:srgbClr val="F05052">
                <a:alpha val="100000"/>
              </a:srgbClr>
            </a:solidFill>
            <a:ln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Closing">
    <p:bg>
      <p:bgPr>
        <a:solidFill>
          <a:srgbClr val="EEBC3B">
            <a:alpha val="100000"/>
            <a:lumMod val="20000"/>
            <a:lumOff val="80000"/>
          </a:srgbClr>
        </a:solidFill>
        <a:effectLst/>
      </p:bgPr>
    </p:bg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2"/>
          <p:cNvGrpSpPr/>
          <p:nvPr/>
        </p:nvGrpSpPr>
        <p:grpSpPr>
          <a:xfrm rot="0">
            <a:off x="0" y="0"/>
            <a:ext cx="12192000" cy="6858000"/>
            <a:chOff x="0" y="0"/>
            <a:chExt cx="12192000" cy="6858000"/>
          </a:xfrm>
        </p:grpSpPr>
        <p:sp>
          <p:nvSpPr>
            <p:cNvPr id="1048791" name="AutoShape 3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ahLst/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 rotWithShape="1">
              <a:blip xmlns:r="http://schemas.openxmlformats.org/officeDocument/2006/relationships" r:embed="rId1">
                <a:alphaModFix amt="100000"/>
                <a:alphaModFix amt="100000"/>
              </a:blip>
              <a:stretch>
                <a:fillRect/>
              </a:stretch>
            </a:blipFill>
            <a:ln>
              <a:prstDash val="solid"/>
              <a:headEnd type="none"/>
              <a:tailEnd type="none"/>
            </a:ln>
          </p:spPr>
        </p:sp>
        <p:sp>
          <p:nvSpPr>
            <p:cNvPr id="1048792" name="AutoShape 4"/>
            <p:cNvSpPr/>
            <p:nvPr/>
          </p:nvSpPr>
          <p:spPr>
            <a:xfrm rot="660000">
              <a:off x="10968740" y="1711265"/>
              <a:ext cx="292702" cy="246468"/>
            </a:xfrm>
            <a:custGeom>
              <a:avLst/>
              <a:ahLst/>
              <a:rect l="l" t="t" r="r" b="b"/>
              <a:pathLst>
                <a:path w="292702" h="246467">
                  <a:moveTo>
                    <a:pt x="125091" y="99509"/>
                  </a:moveTo>
                  <a:cubicBezTo>
                    <a:pt x="122760" y="99509"/>
                    <a:pt x="120505" y="102553"/>
                    <a:pt x="118326" y="108641"/>
                  </a:cubicBezTo>
                  <a:cubicBezTo>
                    <a:pt x="117754" y="109924"/>
                    <a:pt x="115764" y="114642"/>
                    <a:pt x="112356" y="122794"/>
                  </a:cubicBezTo>
                  <a:cubicBezTo>
                    <a:pt x="108520" y="132411"/>
                    <a:pt x="106602" y="138125"/>
                    <a:pt x="106602" y="139935"/>
                  </a:cubicBezTo>
                  <a:cubicBezTo>
                    <a:pt x="106602" y="140453"/>
                    <a:pt x="107984" y="140712"/>
                    <a:pt x="110749" y="140712"/>
                  </a:cubicBezTo>
                  <a:lnTo>
                    <a:pt x="143818" y="140712"/>
                  </a:lnTo>
                  <a:cubicBezTo>
                    <a:pt x="147598" y="140712"/>
                    <a:pt x="149489" y="140510"/>
                    <a:pt x="149489" y="140105"/>
                  </a:cubicBezTo>
                  <a:cubicBezTo>
                    <a:pt x="149489" y="137083"/>
                    <a:pt x="146561" y="129119"/>
                    <a:pt x="140704" y="116215"/>
                  </a:cubicBezTo>
                  <a:cubicBezTo>
                    <a:pt x="134708" y="108641"/>
                    <a:pt x="130909" y="103964"/>
                    <a:pt x="129305" y="102182"/>
                  </a:cubicBezTo>
                  <a:cubicBezTo>
                    <a:pt x="127702" y="100400"/>
                    <a:pt x="126297" y="99509"/>
                    <a:pt x="125091" y="99509"/>
                  </a:cubicBezTo>
                  <a:close/>
                  <a:moveTo>
                    <a:pt x="132850" y="0"/>
                  </a:moveTo>
                  <a:cubicBezTo>
                    <a:pt x="145086" y="0"/>
                    <a:pt x="156712" y="4730"/>
                    <a:pt x="167729" y="14189"/>
                  </a:cubicBezTo>
                  <a:cubicBezTo>
                    <a:pt x="182541" y="26686"/>
                    <a:pt x="203764" y="62438"/>
                    <a:pt x="231397" y="121445"/>
                  </a:cubicBezTo>
                  <a:lnTo>
                    <a:pt x="263286" y="189775"/>
                  </a:lnTo>
                  <a:cubicBezTo>
                    <a:pt x="266167" y="195753"/>
                    <a:pt x="268401" y="199514"/>
                    <a:pt x="269988" y="201058"/>
                  </a:cubicBezTo>
                  <a:cubicBezTo>
                    <a:pt x="271575" y="202603"/>
                    <a:pt x="274352" y="203696"/>
                    <a:pt x="278317" y="204337"/>
                  </a:cubicBezTo>
                  <a:cubicBezTo>
                    <a:pt x="287907" y="205802"/>
                    <a:pt x="292702" y="210993"/>
                    <a:pt x="292702" y="219911"/>
                  </a:cubicBezTo>
                  <a:cubicBezTo>
                    <a:pt x="292702" y="229721"/>
                    <a:pt x="287273" y="236600"/>
                    <a:pt x="276417" y="240547"/>
                  </a:cubicBezTo>
                  <a:cubicBezTo>
                    <a:pt x="265561" y="244494"/>
                    <a:pt x="248638" y="246468"/>
                    <a:pt x="225649" y="246468"/>
                  </a:cubicBezTo>
                  <a:cubicBezTo>
                    <a:pt x="199833" y="246468"/>
                    <a:pt x="182197" y="245399"/>
                    <a:pt x="172741" y="243260"/>
                  </a:cubicBezTo>
                  <a:cubicBezTo>
                    <a:pt x="163617" y="242095"/>
                    <a:pt x="157095" y="239685"/>
                    <a:pt x="153175" y="236029"/>
                  </a:cubicBezTo>
                  <a:cubicBezTo>
                    <a:pt x="149255" y="232373"/>
                    <a:pt x="147295" y="227844"/>
                    <a:pt x="147295" y="222441"/>
                  </a:cubicBezTo>
                  <a:cubicBezTo>
                    <a:pt x="147295" y="218175"/>
                    <a:pt x="148420" y="214843"/>
                    <a:pt x="150672" y="212445"/>
                  </a:cubicBezTo>
                  <a:cubicBezTo>
                    <a:pt x="152923" y="210048"/>
                    <a:pt x="156674" y="207973"/>
                    <a:pt x="161924" y="206222"/>
                  </a:cubicBezTo>
                  <a:cubicBezTo>
                    <a:pt x="165669" y="204948"/>
                    <a:pt x="167541" y="202987"/>
                    <a:pt x="167541" y="200339"/>
                  </a:cubicBezTo>
                  <a:cubicBezTo>
                    <a:pt x="167541" y="194811"/>
                    <a:pt x="163710" y="191480"/>
                    <a:pt x="156047" y="190345"/>
                  </a:cubicBezTo>
                  <a:cubicBezTo>
                    <a:pt x="146783" y="189067"/>
                    <a:pt x="133427" y="188428"/>
                    <a:pt x="115978" y="188428"/>
                  </a:cubicBezTo>
                  <a:cubicBezTo>
                    <a:pt x="101737" y="188428"/>
                    <a:pt x="93416" y="189166"/>
                    <a:pt x="91016" y="190643"/>
                  </a:cubicBezTo>
                  <a:cubicBezTo>
                    <a:pt x="89888" y="191348"/>
                    <a:pt x="88773" y="192894"/>
                    <a:pt x="87671" y="195281"/>
                  </a:cubicBezTo>
                  <a:cubicBezTo>
                    <a:pt x="86568" y="197669"/>
                    <a:pt x="86017" y="199973"/>
                    <a:pt x="86017" y="202194"/>
                  </a:cubicBezTo>
                  <a:cubicBezTo>
                    <a:pt x="86017" y="203625"/>
                    <a:pt x="86177" y="204462"/>
                    <a:pt x="86498" y="204707"/>
                  </a:cubicBezTo>
                  <a:cubicBezTo>
                    <a:pt x="86819" y="204952"/>
                    <a:pt x="88918" y="205779"/>
                    <a:pt x="92796" y="207190"/>
                  </a:cubicBezTo>
                  <a:cubicBezTo>
                    <a:pt x="102337" y="209832"/>
                    <a:pt x="107108" y="215029"/>
                    <a:pt x="107108" y="222780"/>
                  </a:cubicBezTo>
                  <a:cubicBezTo>
                    <a:pt x="107108" y="238459"/>
                    <a:pt x="89875" y="246299"/>
                    <a:pt x="55408" y="246299"/>
                  </a:cubicBezTo>
                  <a:cubicBezTo>
                    <a:pt x="36789" y="246299"/>
                    <a:pt x="22538" y="244867"/>
                    <a:pt x="12656" y="242005"/>
                  </a:cubicBezTo>
                  <a:cubicBezTo>
                    <a:pt x="4219" y="239475"/>
                    <a:pt x="0" y="233348"/>
                    <a:pt x="0" y="223621"/>
                  </a:cubicBezTo>
                  <a:cubicBezTo>
                    <a:pt x="0" y="219222"/>
                    <a:pt x="1110" y="215806"/>
                    <a:pt x="3329" y="213372"/>
                  </a:cubicBezTo>
                  <a:cubicBezTo>
                    <a:pt x="5548" y="210937"/>
                    <a:pt x="9184" y="208836"/>
                    <a:pt x="14237" y="207066"/>
                  </a:cubicBezTo>
                  <a:cubicBezTo>
                    <a:pt x="20954" y="204690"/>
                    <a:pt x="26040" y="201361"/>
                    <a:pt x="29496" y="197080"/>
                  </a:cubicBezTo>
                  <a:cubicBezTo>
                    <a:pt x="32952" y="192800"/>
                    <a:pt x="38114" y="183128"/>
                    <a:pt x="44981" y="168066"/>
                  </a:cubicBezTo>
                  <a:lnTo>
                    <a:pt x="68771" y="115930"/>
                  </a:lnTo>
                  <a:cubicBezTo>
                    <a:pt x="77452" y="97008"/>
                    <a:pt x="83263" y="82860"/>
                    <a:pt x="86203" y="73487"/>
                  </a:cubicBezTo>
                  <a:cubicBezTo>
                    <a:pt x="89142" y="64114"/>
                    <a:pt x="90666" y="55107"/>
                    <a:pt x="90774" y="46465"/>
                  </a:cubicBezTo>
                  <a:cubicBezTo>
                    <a:pt x="90888" y="36418"/>
                    <a:pt x="91538" y="29309"/>
                    <a:pt x="92722" y="25138"/>
                  </a:cubicBezTo>
                  <a:cubicBezTo>
                    <a:pt x="93906" y="20966"/>
                    <a:pt x="96580" y="16861"/>
                    <a:pt x="100744" y="12823"/>
                  </a:cubicBezTo>
                  <a:cubicBezTo>
                    <a:pt x="109170" y="4274"/>
                    <a:pt x="119872" y="0"/>
                    <a:pt x="132850" y="0"/>
                  </a:cubicBezTo>
                  <a:close/>
                </a:path>
              </a:pathLst>
            </a:custGeom>
            <a:solidFill>
              <a:srgbClr val="121640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793" name="AutoShape 5"/>
            <p:cNvSpPr/>
            <p:nvPr/>
          </p:nvSpPr>
          <p:spPr>
            <a:xfrm rot="19380000">
              <a:off x="7481963" y="2029826"/>
              <a:ext cx="245798" cy="240224"/>
            </a:xfrm>
            <a:custGeom>
              <a:avLst/>
              <a:ahLst/>
              <a:rect l="l" t="t" r="r" b="b"/>
              <a:pathLst>
                <a:path w="245798" h="240224">
                  <a:moveTo>
                    <a:pt x="121885" y="137472"/>
                  </a:moveTo>
                  <a:cubicBezTo>
                    <a:pt x="118031" y="137472"/>
                    <a:pt x="115477" y="138174"/>
                    <a:pt x="114221" y="139576"/>
                  </a:cubicBezTo>
                  <a:cubicBezTo>
                    <a:pt x="112965" y="140979"/>
                    <a:pt x="112337" y="144080"/>
                    <a:pt x="112337" y="148878"/>
                  </a:cubicBezTo>
                  <a:lnTo>
                    <a:pt x="112337" y="164909"/>
                  </a:lnTo>
                  <a:cubicBezTo>
                    <a:pt x="112337" y="179258"/>
                    <a:pt x="113195" y="188373"/>
                    <a:pt x="114911" y="192255"/>
                  </a:cubicBezTo>
                  <a:cubicBezTo>
                    <a:pt x="116626" y="196137"/>
                    <a:pt x="119963" y="198078"/>
                    <a:pt x="124921" y="198078"/>
                  </a:cubicBezTo>
                  <a:cubicBezTo>
                    <a:pt x="139724" y="198078"/>
                    <a:pt x="147125" y="189214"/>
                    <a:pt x="147125" y="171488"/>
                  </a:cubicBezTo>
                  <a:cubicBezTo>
                    <a:pt x="147125" y="148811"/>
                    <a:pt x="138712" y="137472"/>
                    <a:pt x="121885" y="137472"/>
                  </a:cubicBezTo>
                  <a:close/>
                  <a:moveTo>
                    <a:pt x="119186" y="39953"/>
                  </a:moveTo>
                  <a:cubicBezTo>
                    <a:pt x="116536" y="39953"/>
                    <a:pt x="114733" y="40645"/>
                    <a:pt x="113775" y="42028"/>
                  </a:cubicBezTo>
                  <a:cubicBezTo>
                    <a:pt x="112816" y="43412"/>
                    <a:pt x="112337" y="46634"/>
                    <a:pt x="112337" y="51695"/>
                  </a:cubicBezTo>
                  <a:lnTo>
                    <a:pt x="112337" y="86453"/>
                  </a:lnTo>
                  <a:cubicBezTo>
                    <a:pt x="112337" y="91384"/>
                    <a:pt x="112773" y="94546"/>
                    <a:pt x="113643" y="95939"/>
                  </a:cubicBezTo>
                  <a:cubicBezTo>
                    <a:pt x="114513" y="97331"/>
                    <a:pt x="116023" y="98028"/>
                    <a:pt x="118172" y="98028"/>
                  </a:cubicBezTo>
                  <a:cubicBezTo>
                    <a:pt x="125358" y="98028"/>
                    <a:pt x="130631" y="95844"/>
                    <a:pt x="133989" y="91477"/>
                  </a:cubicBezTo>
                  <a:cubicBezTo>
                    <a:pt x="137347" y="87109"/>
                    <a:pt x="139026" y="79867"/>
                    <a:pt x="139026" y="69750"/>
                  </a:cubicBezTo>
                  <a:cubicBezTo>
                    <a:pt x="139026" y="59937"/>
                    <a:pt x="137269" y="52518"/>
                    <a:pt x="133755" y="47492"/>
                  </a:cubicBezTo>
                  <a:cubicBezTo>
                    <a:pt x="130241" y="42466"/>
                    <a:pt x="125384" y="39953"/>
                    <a:pt x="119186" y="39953"/>
                  </a:cubicBezTo>
                  <a:close/>
                  <a:moveTo>
                    <a:pt x="145676" y="0"/>
                  </a:moveTo>
                  <a:cubicBezTo>
                    <a:pt x="160830" y="0"/>
                    <a:pt x="173234" y="1273"/>
                    <a:pt x="182890" y="3819"/>
                  </a:cubicBezTo>
                  <a:cubicBezTo>
                    <a:pt x="192545" y="6366"/>
                    <a:pt x="200934" y="10665"/>
                    <a:pt x="208056" y="16719"/>
                  </a:cubicBezTo>
                  <a:cubicBezTo>
                    <a:pt x="219944" y="26789"/>
                    <a:pt x="225888" y="40135"/>
                    <a:pt x="225888" y="56758"/>
                  </a:cubicBezTo>
                  <a:cubicBezTo>
                    <a:pt x="225888" y="64940"/>
                    <a:pt x="224145" y="72969"/>
                    <a:pt x="220659" y="80844"/>
                  </a:cubicBezTo>
                  <a:cubicBezTo>
                    <a:pt x="217174" y="88718"/>
                    <a:pt x="212429" y="95036"/>
                    <a:pt x="206424" y="99797"/>
                  </a:cubicBezTo>
                  <a:cubicBezTo>
                    <a:pt x="203428" y="102176"/>
                    <a:pt x="201931" y="104139"/>
                    <a:pt x="201931" y="105685"/>
                  </a:cubicBezTo>
                  <a:cubicBezTo>
                    <a:pt x="201931" y="106992"/>
                    <a:pt x="203529" y="108297"/>
                    <a:pt x="206727" y="109600"/>
                  </a:cubicBezTo>
                  <a:cubicBezTo>
                    <a:pt x="216524" y="113549"/>
                    <a:pt x="225365" y="120114"/>
                    <a:pt x="233252" y="129296"/>
                  </a:cubicBezTo>
                  <a:cubicBezTo>
                    <a:pt x="241616" y="139113"/>
                    <a:pt x="245798" y="151265"/>
                    <a:pt x="245798" y="165750"/>
                  </a:cubicBezTo>
                  <a:cubicBezTo>
                    <a:pt x="245798" y="182763"/>
                    <a:pt x="239573" y="198326"/>
                    <a:pt x="227122" y="212438"/>
                  </a:cubicBezTo>
                  <a:cubicBezTo>
                    <a:pt x="210821" y="230849"/>
                    <a:pt x="186821" y="240055"/>
                    <a:pt x="155124" y="240055"/>
                  </a:cubicBezTo>
                  <a:cubicBezTo>
                    <a:pt x="150854" y="240055"/>
                    <a:pt x="140564" y="239774"/>
                    <a:pt x="124254" y="239213"/>
                  </a:cubicBezTo>
                  <a:cubicBezTo>
                    <a:pt x="109407" y="238651"/>
                    <a:pt x="100306" y="238313"/>
                    <a:pt x="96952" y="238200"/>
                  </a:cubicBezTo>
                  <a:lnTo>
                    <a:pt x="74474" y="238369"/>
                  </a:lnTo>
                  <a:cubicBezTo>
                    <a:pt x="58764" y="238591"/>
                    <a:pt x="47382" y="238919"/>
                    <a:pt x="40326" y="239353"/>
                  </a:cubicBezTo>
                  <a:cubicBezTo>
                    <a:pt x="33585" y="239934"/>
                    <a:pt x="28713" y="240224"/>
                    <a:pt x="25713" y="240224"/>
                  </a:cubicBezTo>
                  <a:cubicBezTo>
                    <a:pt x="17971" y="240224"/>
                    <a:pt x="11856" y="238293"/>
                    <a:pt x="7370" y="234430"/>
                  </a:cubicBezTo>
                  <a:cubicBezTo>
                    <a:pt x="2456" y="230080"/>
                    <a:pt x="0" y="224958"/>
                    <a:pt x="0" y="219066"/>
                  </a:cubicBezTo>
                  <a:cubicBezTo>
                    <a:pt x="0" y="215101"/>
                    <a:pt x="897" y="212015"/>
                    <a:pt x="2691" y="209806"/>
                  </a:cubicBezTo>
                  <a:cubicBezTo>
                    <a:pt x="4486" y="207598"/>
                    <a:pt x="7863" y="205393"/>
                    <a:pt x="12823" y="203192"/>
                  </a:cubicBezTo>
                  <a:cubicBezTo>
                    <a:pt x="16368" y="199562"/>
                    <a:pt x="18693" y="195614"/>
                    <a:pt x="19797" y="191348"/>
                  </a:cubicBezTo>
                  <a:cubicBezTo>
                    <a:pt x="20902" y="187081"/>
                    <a:pt x="22176" y="177166"/>
                    <a:pt x="23621" y="161602"/>
                  </a:cubicBezTo>
                  <a:cubicBezTo>
                    <a:pt x="25759" y="137076"/>
                    <a:pt x="26829" y="106964"/>
                    <a:pt x="26829" y="71266"/>
                  </a:cubicBezTo>
                  <a:cubicBezTo>
                    <a:pt x="26829" y="58611"/>
                    <a:pt x="26081" y="50426"/>
                    <a:pt x="24585" y="46711"/>
                  </a:cubicBezTo>
                  <a:cubicBezTo>
                    <a:pt x="23089" y="42996"/>
                    <a:pt x="19030" y="39686"/>
                    <a:pt x="12409" y="36780"/>
                  </a:cubicBezTo>
                  <a:cubicBezTo>
                    <a:pt x="4699" y="33510"/>
                    <a:pt x="844" y="28078"/>
                    <a:pt x="844" y="20483"/>
                  </a:cubicBezTo>
                  <a:cubicBezTo>
                    <a:pt x="844" y="14331"/>
                    <a:pt x="3450" y="9408"/>
                    <a:pt x="8662" y="5712"/>
                  </a:cubicBezTo>
                  <a:cubicBezTo>
                    <a:pt x="13874" y="2017"/>
                    <a:pt x="20345" y="169"/>
                    <a:pt x="28076" y="169"/>
                  </a:cubicBezTo>
                  <a:cubicBezTo>
                    <a:pt x="31378" y="169"/>
                    <a:pt x="36390" y="359"/>
                    <a:pt x="43112" y="739"/>
                  </a:cubicBezTo>
                  <a:cubicBezTo>
                    <a:pt x="52062" y="1146"/>
                    <a:pt x="62629" y="1350"/>
                    <a:pt x="74813" y="1350"/>
                  </a:cubicBezTo>
                  <a:cubicBezTo>
                    <a:pt x="84489" y="1350"/>
                    <a:pt x="101044" y="1030"/>
                    <a:pt x="124477" y="390"/>
                  </a:cubicBezTo>
                  <a:cubicBezTo>
                    <a:pt x="133495" y="130"/>
                    <a:pt x="140562" y="0"/>
                    <a:pt x="145676" y="0"/>
                  </a:cubicBezTo>
                  <a:close/>
                </a:path>
              </a:pathLst>
            </a:custGeom>
            <a:solidFill>
              <a:srgbClr val="EEBC3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794" name="AutoShape 6"/>
            <p:cNvSpPr/>
            <p:nvPr/>
          </p:nvSpPr>
          <p:spPr>
            <a:xfrm rot="1920000">
              <a:off x="10775579" y="3749785"/>
              <a:ext cx="425113" cy="431010"/>
            </a:xfrm>
            <a:custGeom>
              <a:avLst/>
              <a:ahLst/>
              <a:rect l="l" t="t" r="r" b="b"/>
              <a:pathLst>
                <a:path w="243096" h="246467">
                  <a:moveTo>
                    <a:pt x="130659" y="0"/>
                  </a:moveTo>
                  <a:cubicBezTo>
                    <a:pt x="147562" y="0"/>
                    <a:pt x="163930" y="3725"/>
                    <a:pt x="179761" y="11175"/>
                  </a:cubicBezTo>
                  <a:cubicBezTo>
                    <a:pt x="186426" y="14299"/>
                    <a:pt x="190923" y="15861"/>
                    <a:pt x="193254" y="15861"/>
                  </a:cubicBezTo>
                  <a:cubicBezTo>
                    <a:pt x="195059" y="15861"/>
                    <a:pt x="198051" y="15391"/>
                    <a:pt x="202232" y="14450"/>
                  </a:cubicBezTo>
                  <a:cubicBezTo>
                    <a:pt x="204006" y="14041"/>
                    <a:pt x="205906" y="13837"/>
                    <a:pt x="207932" y="13837"/>
                  </a:cubicBezTo>
                  <a:cubicBezTo>
                    <a:pt x="214926" y="13837"/>
                    <a:pt x="220966" y="16966"/>
                    <a:pt x="226052" y="23226"/>
                  </a:cubicBezTo>
                  <a:cubicBezTo>
                    <a:pt x="237414" y="36956"/>
                    <a:pt x="243096" y="53871"/>
                    <a:pt x="243096" y="73969"/>
                  </a:cubicBezTo>
                  <a:cubicBezTo>
                    <a:pt x="243096" y="88777"/>
                    <a:pt x="237882" y="99699"/>
                    <a:pt x="227455" y="106734"/>
                  </a:cubicBezTo>
                  <a:cubicBezTo>
                    <a:pt x="221855" y="110468"/>
                    <a:pt x="215516" y="112335"/>
                    <a:pt x="208437" y="112335"/>
                  </a:cubicBezTo>
                  <a:cubicBezTo>
                    <a:pt x="201948" y="112335"/>
                    <a:pt x="196644" y="110919"/>
                    <a:pt x="192525" y="108087"/>
                  </a:cubicBezTo>
                  <a:cubicBezTo>
                    <a:pt x="188406" y="105254"/>
                    <a:pt x="184534" y="100455"/>
                    <a:pt x="180909" y="93688"/>
                  </a:cubicBezTo>
                  <a:cubicBezTo>
                    <a:pt x="176157" y="84960"/>
                    <a:pt x="172339" y="78752"/>
                    <a:pt x="169453" y="75063"/>
                  </a:cubicBezTo>
                  <a:cubicBezTo>
                    <a:pt x="166567" y="71374"/>
                    <a:pt x="163410" y="68276"/>
                    <a:pt x="159983" y="65768"/>
                  </a:cubicBezTo>
                  <a:cubicBezTo>
                    <a:pt x="149003" y="58119"/>
                    <a:pt x="137935" y="54295"/>
                    <a:pt x="126776" y="54295"/>
                  </a:cubicBezTo>
                  <a:cubicBezTo>
                    <a:pt x="116365" y="54295"/>
                    <a:pt x="108066" y="58105"/>
                    <a:pt x="101878" y="65725"/>
                  </a:cubicBezTo>
                  <a:cubicBezTo>
                    <a:pt x="95690" y="73345"/>
                    <a:pt x="92596" y="83797"/>
                    <a:pt x="92596" y="97081"/>
                  </a:cubicBezTo>
                  <a:cubicBezTo>
                    <a:pt x="92596" y="115864"/>
                    <a:pt x="97302" y="132988"/>
                    <a:pt x="106712" y="148456"/>
                  </a:cubicBezTo>
                  <a:cubicBezTo>
                    <a:pt x="119298" y="168828"/>
                    <a:pt x="137290" y="179014"/>
                    <a:pt x="160690" y="179014"/>
                  </a:cubicBezTo>
                  <a:cubicBezTo>
                    <a:pt x="169471" y="179014"/>
                    <a:pt x="178109" y="177572"/>
                    <a:pt x="186602" y="174687"/>
                  </a:cubicBezTo>
                  <a:cubicBezTo>
                    <a:pt x="195095" y="171802"/>
                    <a:pt x="202217" y="167789"/>
                    <a:pt x="207969" y="162648"/>
                  </a:cubicBezTo>
                  <a:cubicBezTo>
                    <a:pt x="211737" y="158598"/>
                    <a:pt x="215437" y="156574"/>
                    <a:pt x="219069" y="156574"/>
                  </a:cubicBezTo>
                  <a:cubicBezTo>
                    <a:pt x="224197" y="156574"/>
                    <a:pt x="228471" y="158797"/>
                    <a:pt x="231892" y="163243"/>
                  </a:cubicBezTo>
                  <a:cubicBezTo>
                    <a:pt x="235312" y="167689"/>
                    <a:pt x="237022" y="172856"/>
                    <a:pt x="237022" y="178743"/>
                  </a:cubicBezTo>
                  <a:cubicBezTo>
                    <a:pt x="237022" y="185730"/>
                    <a:pt x="234929" y="193528"/>
                    <a:pt x="230745" y="202138"/>
                  </a:cubicBezTo>
                  <a:cubicBezTo>
                    <a:pt x="226560" y="210747"/>
                    <a:pt x="221960" y="217047"/>
                    <a:pt x="216945" y="221037"/>
                  </a:cubicBezTo>
                  <a:cubicBezTo>
                    <a:pt x="213257" y="224219"/>
                    <a:pt x="207643" y="226553"/>
                    <a:pt x="200102" y="228039"/>
                  </a:cubicBezTo>
                  <a:cubicBezTo>
                    <a:pt x="195644" y="228860"/>
                    <a:pt x="189989" y="230902"/>
                    <a:pt x="183136" y="234167"/>
                  </a:cubicBezTo>
                  <a:cubicBezTo>
                    <a:pt x="166040" y="242367"/>
                    <a:pt x="148210" y="246468"/>
                    <a:pt x="129645" y="246468"/>
                  </a:cubicBezTo>
                  <a:cubicBezTo>
                    <a:pt x="110289" y="246468"/>
                    <a:pt x="91077" y="242160"/>
                    <a:pt x="72008" y="233546"/>
                  </a:cubicBezTo>
                  <a:cubicBezTo>
                    <a:pt x="49680" y="223482"/>
                    <a:pt x="33086" y="208556"/>
                    <a:pt x="22225" y="188766"/>
                  </a:cubicBezTo>
                  <a:cubicBezTo>
                    <a:pt x="7408" y="167529"/>
                    <a:pt x="0" y="145797"/>
                    <a:pt x="0" y="123571"/>
                  </a:cubicBezTo>
                  <a:cubicBezTo>
                    <a:pt x="0" y="97809"/>
                    <a:pt x="7976" y="74350"/>
                    <a:pt x="23930" y="53195"/>
                  </a:cubicBezTo>
                  <a:cubicBezTo>
                    <a:pt x="37777" y="34847"/>
                    <a:pt x="55846" y="20822"/>
                    <a:pt x="78136" y="11121"/>
                  </a:cubicBezTo>
                  <a:cubicBezTo>
                    <a:pt x="95168" y="3707"/>
                    <a:pt x="112676" y="0"/>
                    <a:pt x="130659" y="0"/>
                  </a:cubicBezTo>
                  <a:close/>
                </a:path>
              </a:pathLst>
            </a:custGeom>
            <a:solidFill>
              <a:srgbClr val="68CE8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795" name="AutoShape 7"/>
            <p:cNvSpPr/>
            <p:nvPr/>
          </p:nvSpPr>
          <p:spPr>
            <a:xfrm rot="1440000">
              <a:off x="9536626" y="406650"/>
              <a:ext cx="414811" cy="371000"/>
            </a:xfrm>
            <a:custGeom>
              <a:avLst/>
              <a:ahLst/>
              <a:rect l="l" t="t" r="r" b="b"/>
              <a:pathLst>
                <a:path w="271611" h="242924">
                  <a:moveTo>
                    <a:pt x="126440" y="44172"/>
                  </a:moveTo>
                  <a:cubicBezTo>
                    <a:pt x="122034" y="44172"/>
                    <a:pt x="119089" y="44895"/>
                    <a:pt x="117603" y="46343"/>
                  </a:cubicBezTo>
                  <a:cubicBezTo>
                    <a:pt x="116118" y="47790"/>
                    <a:pt x="115376" y="50587"/>
                    <a:pt x="115376" y="54733"/>
                  </a:cubicBezTo>
                  <a:lnTo>
                    <a:pt x="115376" y="185322"/>
                  </a:lnTo>
                  <a:cubicBezTo>
                    <a:pt x="115376" y="191535"/>
                    <a:pt x="116532" y="195777"/>
                    <a:pt x="118846" y="198047"/>
                  </a:cubicBezTo>
                  <a:cubicBezTo>
                    <a:pt x="121159" y="200317"/>
                    <a:pt x="125378" y="201452"/>
                    <a:pt x="131503" y="201452"/>
                  </a:cubicBezTo>
                  <a:cubicBezTo>
                    <a:pt x="162053" y="201452"/>
                    <a:pt x="177328" y="177629"/>
                    <a:pt x="177328" y="129982"/>
                  </a:cubicBezTo>
                  <a:cubicBezTo>
                    <a:pt x="177328" y="103038"/>
                    <a:pt x="173611" y="82187"/>
                    <a:pt x="166178" y="67427"/>
                  </a:cubicBezTo>
                  <a:cubicBezTo>
                    <a:pt x="158371" y="51923"/>
                    <a:pt x="145125" y="44172"/>
                    <a:pt x="126440" y="44172"/>
                  </a:cubicBezTo>
                  <a:close/>
                  <a:moveTo>
                    <a:pt x="141626" y="0"/>
                  </a:moveTo>
                  <a:cubicBezTo>
                    <a:pt x="167790" y="0"/>
                    <a:pt x="188582" y="3014"/>
                    <a:pt x="204001" y="9043"/>
                  </a:cubicBezTo>
                  <a:cubicBezTo>
                    <a:pt x="227135" y="18154"/>
                    <a:pt x="244517" y="33408"/>
                    <a:pt x="256145" y="54806"/>
                  </a:cubicBezTo>
                  <a:cubicBezTo>
                    <a:pt x="266455" y="73575"/>
                    <a:pt x="271611" y="95822"/>
                    <a:pt x="271611" y="121547"/>
                  </a:cubicBezTo>
                  <a:cubicBezTo>
                    <a:pt x="271611" y="134514"/>
                    <a:pt x="269701" y="147566"/>
                    <a:pt x="265882" y="160702"/>
                  </a:cubicBezTo>
                  <a:cubicBezTo>
                    <a:pt x="262063" y="173839"/>
                    <a:pt x="257112" y="184785"/>
                    <a:pt x="251028" y="193539"/>
                  </a:cubicBezTo>
                  <a:cubicBezTo>
                    <a:pt x="237118" y="213942"/>
                    <a:pt x="218293" y="228100"/>
                    <a:pt x="194553" y="236014"/>
                  </a:cubicBezTo>
                  <a:cubicBezTo>
                    <a:pt x="180732" y="240621"/>
                    <a:pt x="165904" y="242924"/>
                    <a:pt x="150069" y="242924"/>
                  </a:cubicBezTo>
                  <a:lnTo>
                    <a:pt x="129081" y="242231"/>
                  </a:lnTo>
                  <a:lnTo>
                    <a:pt x="111469" y="241722"/>
                  </a:lnTo>
                  <a:cubicBezTo>
                    <a:pt x="98283" y="241287"/>
                    <a:pt x="86570" y="241069"/>
                    <a:pt x="76329" y="241069"/>
                  </a:cubicBezTo>
                  <a:lnTo>
                    <a:pt x="64181" y="241069"/>
                  </a:lnTo>
                  <a:cubicBezTo>
                    <a:pt x="57246" y="241069"/>
                    <a:pt x="49401" y="241406"/>
                    <a:pt x="40646" y="242080"/>
                  </a:cubicBezTo>
                  <a:cubicBezTo>
                    <a:pt x="35165" y="242530"/>
                    <a:pt x="31256" y="242755"/>
                    <a:pt x="28920" y="242755"/>
                  </a:cubicBezTo>
                  <a:cubicBezTo>
                    <a:pt x="20567" y="242755"/>
                    <a:pt x="13659" y="240739"/>
                    <a:pt x="8195" y="236706"/>
                  </a:cubicBezTo>
                  <a:cubicBezTo>
                    <a:pt x="2732" y="232674"/>
                    <a:pt x="0" y="227244"/>
                    <a:pt x="0" y="220416"/>
                  </a:cubicBezTo>
                  <a:cubicBezTo>
                    <a:pt x="0" y="215544"/>
                    <a:pt x="1294" y="211744"/>
                    <a:pt x="3884" y="209016"/>
                  </a:cubicBezTo>
                  <a:cubicBezTo>
                    <a:pt x="6473" y="206288"/>
                    <a:pt x="10710" y="204104"/>
                    <a:pt x="16595" y="202466"/>
                  </a:cubicBezTo>
                  <a:cubicBezTo>
                    <a:pt x="19750" y="201634"/>
                    <a:pt x="21922" y="200262"/>
                    <a:pt x="23113" y="198348"/>
                  </a:cubicBezTo>
                  <a:cubicBezTo>
                    <a:pt x="24303" y="196435"/>
                    <a:pt x="25328" y="191989"/>
                    <a:pt x="26189" y="185010"/>
                  </a:cubicBezTo>
                  <a:cubicBezTo>
                    <a:pt x="27072" y="176716"/>
                    <a:pt x="27878" y="160423"/>
                    <a:pt x="28605" y="136131"/>
                  </a:cubicBezTo>
                  <a:cubicBezTo>
                    <a:pt x="29331" y="111839"/>
                    <a:pt x="29695" y="87687"/>
                    <a:pt x="29695" y="63676"/>
                  </a:cubicBezTo>
                  <a:cubicBezTo>
                    <a:pt x="29695" y="54810"/>
                    <a:pt x="29113" y="49123"/>
                    <a:pt x="27950" y="46614"/>
                  </a:cubicBezTo>
                  <a:cubicBezTo>
                    <a:pt x="26786" y="44106"/>
                    <a:pt x="24456" y="42110"/>
                    <a:pt x="20959" y="40628"/>
                  </a:cubicBezTo>
                  <a:cubicBezTo>
                    <a:pt x="10699" y="37005"/>
                    <a:pt x="5568" y="30852"/>
                    <a:pt x="5568" y="22169"/>
                  </a:cubicBezTo>
                  <a:cubicBezTo>
                    <a:pt x="5568" y="15329"/>
                    <a:pt x="8657" y="10121"/>
                    <a:pt x="14834" y="6545"/>
                  </a:cubicBezTo>
                  <a:cubicBezTo>
                    <a:pt x="21011" y="2969"/>
                    <a:pt x="29193" y="1181"/>
                    <a:pt x="39380" y="1181"/>
                  </a:cubicBezTo>
                  <a:cubicBezTo>
                    <a:pt x="41210" y="1181"/>
                    <a:pt x="45057" y="1259"/>
                    <a:pt x="50920" y="1415"/>
                  </a:cubicBezTo>
                  <a:cubicBezTo>
                    <a:pt x="59144" y="1709"/>
                    <a:pt x="65871" y="1856"/>
                    <a:pt x="71099" y="1856"/>
                  </a:cubicBezTo>
                  <a:cubicBezTo>
                    <a:pt x="87757" y="1856"/>
                    <a:pt x="105851" y="1367"/>
                    <a:pt x="125381" y="390"/>
                  </a:cubicBezTo>
                  <a:cubicBezTo>
                    <a:pt x="130348" y="130"/>
                    <a:pt x="135763" y="0"/>
                    <a:pt x="141626" y="0"/>
                  </a:cubicBezTo>
                  <a:close/>
                </a:path>
              </a:pathLst>
            </a:custGeom>
            <a:solidFill>
              <a:srgbClr val="F05052">
                <a:alpha val="100000"/>
              </a:srgbClr>
            </a:solidFill>
            <a:ln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Vertical Title and Text">
    <p:spTree>
      <p:nvGrpSpPr>
        <p:cNvPr id="1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9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8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8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8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8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bg>
      <p:bgPr>
        <a:solidFill>
          <a:srgbClr val="EEBC3B">
            <a:alpha val="100000"/>
            <a:lumMod val="20000"/>
            <a:lumOff val="80000"/>
          </a:srgbClr>
        </a:solidFill>
        <a:effectLst/>
      </p:bgPr>
    </p:bg>
    <p:spTree>
      <p:nvGrpSpPr>
        <p:cNvPr id="10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2"/>
          <p:cNvGrpSpPr/>
          <p:nvPr/>
        </p:nvGrpSpPr>
        <p:grpSpPr>
          <a:xfrm rot="0">
            <a:off x="10319657" y="496936"/>
            <a:ext cx="1768882" cy="531763"/>
            <a:chOff x="7329714" y="-1625601"/>
            <a:chExt cx="4918482" cy="1478598"/>
          </a:xfrm>
        </p:grpSpPr>
        <p:sp>
          <p:nvSpPr>
            <p:cNvPr id="1048804" name="AutoShape 3"/>
            <p:cNvSpPr/>
            <p:nvPr/>
          </p:nvSpPr>
          <p:spPr>
            <a:xfrm>
              <a:off x="8476342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05" name="AutoShape 4"/>
            <p:cNvSpPr/>
            <p:nvPr/>
          </p:nvSpPr>
          <p:spPr>
            <a:xfrm>
              <a:off x="9622970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06" name="AutoShape 5"/>
            <p:cNvSpPr/>
            <p:nvPr/>
          </p:nvSpPr>
          <p:spPr>
            <a:xfrm>
              <a:off x="10769598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07" name="AutoShape 6"/>
            <p:cNvSpPr/>
            <p:nvPr/>
          </p:nvSpPr>
          <p:spPr>
            <a:xfrm>
              <a:off x="7329714" y="-1625601"/>
              <a:ext cx="1312613" cy="1478598"/>
            </a:xfrm>
            <a:custGeom>
              <a:avLst/>
              <a:ahLst/>
              <a:rect l="l" t="t" r="r" b="b"/>
              <a:pathLst>
                <a:path w="1312613" h="1478598">
                  <a:moveTo>
                    <a:pt x="739299" y="0"/>
                  </a:moveTo>
                  <a:cubicBezTo>
                    <a:pt x="943451" y="0"/>
                    <a:pt x="1128276" y="82749"/>
                    <a:pt x="1262062" y="216536"/>
                  </a:cubicBezTo>
                  <a:lnTo>
                    <a:pt x="1312613" y="277804"/>
                  </a:lnTo>
                  <a:lnTo>
                    <a:pt x="1272889" y="325950"/>
                  </a:lnTo>
                  <a:cubicBezTo>
                    <a:pt x="1193174" y="443943"/>
                    <a:pt x="1146628" y="586185"/>
                    <a:pt x="1146628" y="739299"/>
                  </a:cubicBezTo>
                  <a:cubicBezTo>
                    <a:pt x="1146628" y="892413"/>
                    <a:pt x="1193174" y="1034655"/>
                    <a:pt x="1272889" y="1152648"/>
                  </a:cubicBezTo>
                  <a:lnTo>
                    <a:pt x="1312613" y="1200794"/>
                  </a:lnTo>
                  <a:lnTo>
                    <a:pt x="1262062" y="1262062"/>
                  </a:lnTo>
                  <a:cubicBezTo>
                    <a:pt x="1128276" y="1395849"/>
                    <a:pt x="943451" y="1478598"/>
                    <a:pt x="739299" y="1478598"/>
                  </a:cubicBezTo>
                  <a:cubicBezTo>
                    <a:pt x="330995" y="1478598"/>
                    <a:pt x="0" y="1147603"/>
                    <a:pt x="0" y="739299"/>
                  </a:cubicBezTo>
                  <a:cubicBezTo>
                    <a:pt x="0" y="330995"/>
                    <a:pt x="330995" y="0"/>
                    <a:pt x="739299" y="0"/>
                  </a:cubicBezTo>
                  <a:close/>
                </a:path>
              </a:pathLst>
            </a:custGeom>
            <a:solidFill>
              <a:srgbClr val="EEBC3B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08" name="AutoShape 7"/>
            <p:cNvSpPr/>
            <p:nvPr/>
          </p:nvSpPr>
          <p:spPr>
            <a:xfrm>
              <a:off x="8642327" y="-1625601"/>
              <a:ext cx="1146628" cy="1478598"/>
            </a:xfrm>
            <a:custGeom>
              <a:avLst/>
              <a:ahLst/>
              <a:rect l="l" t="t" r="r" b="b"/>
              <a:pathLst>
                <a:path w="1146628" h="1478598">
                  <a:moveTo>
                    <a:pt x="573314" y="0"/>
                  </a:moveTo>
                  <a:cubicBezTo>
                    <a:pt x="777466" y="0"/>
                    <a:pt x="962291" y="82749"/>
                    <a:pt x="1096077" y="216536"/>
                  </a:cubicBezTo>
                  <a:lnTo>
                    <a:pt x="1146628" y="277804"/>
                  </a:lnTo>
                  <a:lnTo>
                    <a:pt x="1106904" y="325950"/>
                  </a:lnTo>
                  <a:cubicBezTo>
                    <a:pt x="1027189" y="443943"/>
                    <a:pt x="980643" y="586185"/>
                    <a:pt x="980643" y="739299"/>
                  </a:cubicBezTo>
                  <a:cubicBezTo>
                    <a:pt x="980643" y="892413"/>
                    <a:pt x="1027189" y="1034655"/>
                    <a:pt x="1106904" y="1152648"/>
                  </a:cubicBezTo>
                  <a:lnTo>
                    <a:pt x="1146628" y="1200794"/>
                  </a:lnTo>
                  <a:lnTo>
                    <a:pt x="1096077" y="1262062"/>
                  </a:lnTo>
                  <a:cubicBezTo>
                    <a:pt x="962291" y="1395849"/>
                    <a:pt x="777466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37BCDA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09" name="AutoShape 8"/>
            <p:cNvSpPr/>
            <p:nvPr/>
          </p:nvSpPr>
          <p:spPr>
            <a:xfrm>
              <a:off x="9788955" y="-1625601"/>
              <a:ext cx="1146628" cy="1478598"/>
            </a:xfrm>
            <a:custGeom>
              <a:avLst/>
              <a:ahLst/>
              <a:rect l="l" t="t" r="r" b="b"/>
              <a:pathLst>
                <a:path w="1146628" h="1478598">
                  <a:moveTo>
                    <a:pt x="573314" y="0"/>
                  </a:moveTo>
                  <a:cubicBezTo>
                    <a:pt x="777466" y="0"/>
                    <a:pt x="962291" y="82749"/>
                    <a:pt x="1096077" y="216536"/>
                  </a:cubicBezTo>
                  <a:lnTo>
                    <a:pt x="1146628" y="277804"/>
                  </a:lnTo>
                  <a:lnTo>
                    <a:pt x="1106904" y="325950"/>
                  </a:lnTo>
                  <a:cubicBezTo>
                    <a:pt x="1027189" y="443943"/>
                    <a:pt x="980643" y="586185"/>
                    <a:pt x="980643" y="739299"/>
                  </a:cubicBezTo>
                  <a:cubicBezTo>
                    <a:pt x="980643" y="892413"/>
                    <a:pt x="1027189" y="1034655"/>
                    <a:pt x="1106904" y="1152648"/>
                  </a:cubicBezTo>
                  <a:lnTo>
                    <a:pt x="1146628" y="1200794"/>
                  </a:lnTo>
                  <a:lnTo>
                    <a:pt x="1096077" y="1262062"/>
                  </a:lnTo>
                  <a:cubicBezTo>
                    <a:pt x="962291" y="1395849"/>
                    <a:pt x="777466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68CE87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10" name="AutoShape 9"/>
            <p:cNvSpPr/>
            <p:nvPr/>
          </p:nvSpPr>
          <p:spPr>
            <a:xfrm>
              <a:off x="10935583" y="-1625601"/>
              <a:ext cx="1312613" cy="1478598"/>
            </a:xfrm>
            <a:custGeom>
              <a:avLst/>
              <a:ahLst/>
              <a:rect l="l" t="t" r="r" b="b"/>
              <a:pathLst>
                <a:path w="1312613" h="1478598">
                  <a:moveTo>
                    <a:pt x="573314" y="0"/>
                  </a:moveTo>
                  <a:cubicBezTo>
                    <a:pt x="981618" y="0"/>
                    <a:pt x="1312613" y="330995"/>
                    <a:pt x="1312613" y="739299"/>
                  </a:cubicBezTo>
                  <a:cubicBezTo>
                    <a:pt x="1312613" y="1147603"/>
                    <a:pt x="981618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F05052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Section Header">
    <p:bg>
      <p:bgPr>
        <a:solidFill>
          <a:srgbClr val="EEBC3B">
            <a:alpha val="100000"/>
            <a:lumMod val="20000"/>
            <a:lumOff val="80000"/>
          </a:srgbClr>
        </a:solidFill>
        <a:effectLst/>
      </p:bgPr>
    </p:bg>
    <p:spTree>
      <p:nvGrpSpPr>
        <p:cNvPr id="10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2"/>
          <p:cNvGrpSpPr/>
          <p:nvPr/>
        </p:nvGrpSpPr>
        <p:grpSpPr>
          <a:xfrm rot="0" flipH="1">
            <a:off x="0" y="0"/>
            <a:ext cx="12192000" cy="6858000"/>
            <a:chOff x="0" y="0"/>
            <a:chExt cx="12192000" cy="6858000"/>
          </a:xfrm>
        </p:grpSpPr>
        <p:sp>
          <p:nvSpPr>
            <p:cNvPr id="1048817" name="AutoShape 3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ahLst/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 rotWithShape="1">
              <a:blip xmlns:r="http://schemas.openxmlformats.org/officeDocument/2006/relationships" r:embed="rId1">
                <a:alphaModFix amt="100000"/>
                <a:alphaModFix amt="100000"/>
              </a:blip>
              <a:stretch>
                <a:fillRect/>
              </a:stretch>
            </a:blipFill>
            <a:ln>
              <a:prstDash val="solid"/>
              <a:headEnd type="none"/>
              <a:tailEnd type="none"/>
            </a:ln>
          </p:spPr>
        </p:sp>
        <p:sp>
          <p:nvSpPr>
            <p:cNvPr id="1048818" name="AutoShape 4"/>
            <p:cNvSpPr/>
            <p:nvPr/>
          </p:nvSpPr>
          <p:spPr>
            <a:xfrm rot="660000">
              <a:off x="10968740" y="1711265"/>
              <a:ext cx="292702" cy="246468"/>
            </a:xfrm>
            <a:custGeom>
              <a:avLst/>
              <a:ahLst/>
              <a:rect l="l" t="t" r="r" b="b"/>
              <a:pathLst>
                <a:path w="292702" h="246467">
                  <a:moveTo>
                    <a:pt x="125091" y="99509"/>
                  </a:moveTo>
                  <a:cubicBezTo>
                    <a:pt x="122760" y="99509"/>
                    <a:pt x="120505" y="102553"/>
                    <a:pt x="118326" y="108641"/>
                  </a:cubicBezTo>
                  <a:cubicBezTo>
                    <a:pt x="117754" y="109924"/>
                    <a:pt x="115764" y="114642"/>
                    <a:pt x="112356" y="122794"/>
                  </a:cubicBezTo>
                  <a:cubicBezTo>
                    <a:pt x="108520" y="132411"/>
                    <a:pt x="106602" y="138125"/>
                    <a:pt x="106602" y="139935"/>
                  </a:cubicBezTo>
                  <a:cubicBezTo>
                    <a:pt x="106602" y="140453"/>
                    <a:pt x="107984" y="140712"/>
                    <a:pt x="110749" y="140712"/>
                  </a:cubicBezTo>
                  <a:lnTo>
                    <a:pt x="143818" y="140712"/>
                  </a:lnTo>
                  <a:cubicBezTo>
                    <a:pt x="147598" y="140712"/>
                    <a:pt x="149489" y="140510"/>
                    <a:pt x="149489" y="140105"/>
                  </a:cubicBezTo>
                  <a:cubicBezTo>
                    <a:pt x="149489" y="137083"/>
                    <a:pt x="146561" y="129119"/>
                    <a:pt x="140704" y="116215"/>
                  </a:cubicBezTo>
                  <a:cubicBezTo>
                    <a:pt x="134708" y="108641"/>
                    <a:pt x="130909" y="103964"/>
                    <a:pt x="129305" y="102182"/>
                  </a:cubicBezTo>
                  <a:cubicBezTo>
                    <a:pt x="127702" y="100400"/>
                    <a:pt x="126297" y="99509"/>
                    <a:pt x="125091" y="99509"/>
                  </a:cubicBezTo>
                  <a:close/>
                  <a:moveTo>
                    <a:pt x="132850" y="0"/>
                  </a:moveTo>
                  <a:cubicBezTo>
                    <a:pt x="145086" y="0"/>
                    <a:pt x="156712" y="4730"/>
                    <a:pt x="167729" y="14189"/>
                  </a:cubicBezTo>
                  <a:cubicBezTo>
                    <a:pt x="182541" y="26686"/>
                    <a:pt x="203764" y="62438"/>
                    <a:pt x="231397" y="121445"/>
                  </a:cubicBezTo>
                  <a:lnTo>
                    <a:pt x="263286" y="189775"/>
                  </a:lnTo>
                  <a:cubicBezTo>
                    <a:pt x="266167" y="195753"/>
                    <a:pt x="268401" y="199514"/>
                    <a:pt x="269988" y="201058"/>
                  </a:cubicBezTo>
                  <a:cubicBezTo>
                    <a:pt x="271575" y="202603"/>
                    <a:pt x="274352" y="203696"/>
                    <a:pt x="278317" y="204337"/>
                  </a:cubicBezTo>
                  <a:cubicBezTo>
                    <a:pt x="287907" y="205802"/>
                    <a:pt x="292702" y="210993"/>
                    <a:pt x="292702" y="219911"/>
                  </a:cubicBezTo>
                  <a:cubicBezTo>
                    <a:pt x="292702" y="229721"/>
                    <a:pt x="287273" y="236600"/>
                    <a:pt x="276417" y="240547"/>
                  </a:cubicBezTo>
                  <a:cubicBezTo>
                    <a:pt x="265561" y="244494"/>
                    <a:pt x="248638" y="246468"/>
                    <a:pt x="225649" y="246468"/>
                  </a:cubicBezTo>
                  <a:cubicBezTo>
                    <a:pt x="199833" y="246468"/>
                    <a:pt x="182197" y="245399"/>
                    <a:pt x="172741" y="243260"/>
                  </a:cubicBezTo>
                  <a:cubicBezTo>
                    <a:pt x="163617" y="242095"/>
                    <a:pt x="157095" y="239685"/>
                    <a:pt x="153175" y="236029"/>
                  </a:cubicBezTo>
                  <a:cubicBezTo>
                    <a:pt x="149255" y="232373"/>
                    <a:pt x="147295" y="227844"/>
                    <a:pt x="147295" y="222441"/>
                  </a:cubicBezTo>
                  <a:cubicBezTo>
                    <a:pt x="147295" y="218175"/>
                    <a:pt x="148420" y="214843"/>
                    <a:pt x="150672" y="212445"/>
                  </a:cubicBezTo>
                  <a:cubicBezTo>
                    <a:pt x="152923" y="210048"/>
                    <a:pt x="156674" y="207973"/>
                    <a:pt x="161924" y="206222"/>
                  </a:cubicBezTo>
                  <a:cubicBezTo>
                    <a:pt x="165669" y="204948"/>
                    <a:pt x="167541" y="202987"/>
                    <a:pt x="167541" y="200339"/>
                  </a:cubicBezTo>
                  <a:cubicBezTo>
                    <a:pt x="167541" y="194811"/>
                    <a:pt x="163710" y="191480"/>
                    <a:pt x="156047" y="190345"/>
                  </a:cubicBezTo>
                  <a:cubicBezTo>
                    <a:pt x="146783" y="189067"/>
                    <a:pt x="133427" y="188428"/>
                    <a:pt x="115978" y="188428"/>
                  </a:cubicBezTo>
                  <a:cubicBezTo>
                    <a:pt x="101737" y="188428"/>
                    <a:pt x="93416" y="189166"/>
                    <a:pt x="91016" y="190643"/>
                  </a:cubicBezTo>
                  <a:cubicBezTo>
                    <a:pt x="89888" y="191348"/>
                    <a:pt x="88773" y="192894"/>
                    <a:pt x="87671" y="195281"/>
                  </a:cubicBezTo>
                  <a:cubicBezTo>
                    <a:pt x="86568" y="197669"/>
                    <a:pt x="86017" y="199973"/>
                    <a:pt x="86017" y="202194"/>
                  </a:cubicBezTo>
                  <a:cubicBezTo>
                    <a:pt x="86017" y="203625"/>
                    <a:pt x="86177" y="204462"/>
                    <a:pt x="86498" y="204707"/>
                  </a:cubicBezTo>
                  <a:cubicBezTo>
                    <a:pt x="86819" y="204952"/>
                    <a:pt x="88918" y="205779"/>
                    <a:pt x="92796" y="207190"/>
                  </a:cubicBezTo>
                  <a:cubicBezTo>
                    <a:pt x="102337" y="209832"/>
                    <a:pt x="107108" y="215029"/>
                    <a:pt x="107108" y="222780"/>
                  </a:cubicBezTo>
                  <a:cubicBezTo>
                    <a:pt x="107108" y="238459"/>
                    <a:pt x="89875" y="246299"/>
                    <a:pt x="55408" y="246299"/>
                  </a:cubicBezTo>
                  <a:cubicBezTo>
                    <a:pt x="36789" y="246299"/>
                    <a:pt x="22538" y="244867"/>
                    <a:pt x="12656" y="242005"/>
                  </a:cubicBezTo>
                  <a:cubicBezTo>
                    <a:pt x="4219" y="239475"/>
                    <a:pt x="0" y="233348"/>
                    <a:pt x="0" y="223621"/>
                  </a:cubicBezTo>
                  <a:cubicBezTo>
                    <a:pt x="0" y="219222"/>
                    <a:pt x="1110" y="215806"/>
                    <a:pt x="3329" y="213372"/>
                  </a:cubicBezTo>
                  <a:cubicBezTo>
                    <a:pt x="5548" y="210937"/>
                    <a:pt x="9184" y="208836"/>
                    <a:pt x="14237" y="207066"/>
                  </a:cubicBezTo>
                  <a:cubicBezTo>
                    <a:pt x="20954" y="204690"/>
                    <a:pt x="26040" y="201361"/>
                    <a:pt x="29496" y="197080"/>
                  </a:cubicBezTo>
                  <a:cubicBezTo>
                    <a:pt x="32952" y="192800"/>
                    <a:pt x="38114" y="183128"/>
                    <a:pt x="44981" y="168066"/>
                  </a:cubicBezTo>
                  <a:lnTo>
                    <a:pt x="68771" y="115930"/>
                  </a:lnTo>
                  <a:cubicBezTo>
                    <a:pt x="77452" y="97008"/>
                    <a:pt x="83263" y="82860"/>
                    <a:pt x="86203" y="73487"/>
                  </a:cubicBezTo>
                  <a:cubicBezTo>
                    <a:pt x="89142" y="64114"/>
                    <a:pt x="90666" y="55107"/>
                    <a:pt x="90774" y="46465"/>
                  </a:cubicBezTo>
                  <a:cubicBezTo>
                    <a:pt x="90888" y="36418"/>
                    <a:pt x="91538" y="29309"/>
                    <a:pt x="92722" y="25138"/>
                  </a:cubicBezTo>
                  <a:cubicBezTo>
                    <a:pt x="93906" y="20966"/>
                    <a:pt x="96580" y="16861"/>
                    <a:pt x="100744" y="12823"/>
                  </a:cubicBezTo>
                  <a:cubicBezTo>
                    <a:pt x="109170" y="4274"/>
                    <a:pt x="119872" y="0"/>
                    <a:pt x="132850" y="0"/>
                  </a:cubicBezTo>
                  <a:close/>
                </a:path>
              </a:pathLst>
            </a:custGeom>
            <a:solidFill>
              <a:srgbClr val="121640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819" name="AutoShape 5"/>
            <p:cNvSpPr/>
            <p:nvPr/>
          </p:nvSpPr>
          <p:spPr>
            <a:xfrm rot="2160000" flipH="1">
              <a:off x="7481963" y="2029826"/>
              <a:ext cx="245798" cy="240224"/>
            </a:xfrm>
            <a:custGeom>
              <a:avLst/>
              <a:ahLst/>
              <a:rect l="l" t="t" r="r" b="b"/>
              <a:pathLst>
                <a:path w="245798" h="240224">
                  <a:moveTo>
                    <a:pt x="121885" y="137472"/>
                  </a:moveTo>
                  <a:cubicBezTo>
                    <a:pt x="118031" y="137472"/>
                    <a:pt x="115477" y="138174"/>
                    <a:pt x="114221" y="139576"/>
                  </a:cubicBezTo>
                  <a:cubicBezTo>
                    <a:pt x="112965" y="140979"/>
                    <a:pt x="112337" y="144080"/>
                    <a:pt x="112337" y="148878"/>
                  </a:cubicBezTo>
                  <a:lnTo>
                    <a:pt x="112337" y="164909"/>
                  </a:lnTo>
                  <a:cubicBezTo>
                    <a:pt x="112337" y="179258"/>
                    <a:pt x="113195" y="188373"/>
                    <a:pt x="114911" y="192255"/>
                  </a:cubicBezTo>
                  <a:cubicBezTo>
                    <a:pt x="116626" y="196137"/>
                    <a:pt x="119963" y="198078"/>
                    <a:pt x="124921" y="198078"/>
                  </a:cubicBezTo>
                  <a:cubicBezTo>
                    <a:pt x="139724" y="198078"/>
                    <a:pt x="147125" y="189214"/>
                    <a:pt x="147125" y="171488"/>
                  </a:cubicBezTo>
                  <a:cubicBezTo>
                    <a:pt x="147125" y="148811"/>
                    <a:pt x="138712" y="137472"/>
                    <a:pt x="121885" y="137472"/>
                  </a:cubicBezTo>
                  <a:close/>
                  <a:moveTo>
                    <a:pt x="119186" y="39953"/>
                  </a:moveTo>
                  <a:cubicBezTo>
                    <a:pt x="116536" y="39953"/>
                    <a:pt x="114733" y="40645"/>
                    <a:pt x="113775" y="42028"/>
                  </a:cubicBezTo>
                  <a:cubicBezTo>
                    <a:pt x="112816" y="43412"/>
                    <a:pt x="112337" y="46634"/>
                    <a:pt x="112337" y="51695"/>
                  </a:cubicBezTo>
                  <a:lnTo>
                    <a:pt x="112337" y="86453"/>
                  </a:lnTo>
                  <a:cubicBezTo>
                    <a:pt x="112337" y="91384"/>
                    <a:pt x="112773" y="94546"/>
                    <a:pt x="113643" y="95939"/>
                  </a:cubicBezTo>
                  <a:cubicBezTo>
                    <a:pt x="114513" y="97331"/>
                    <a:pt x="116023" y="98028"/>
                    <a:pt x="118172" y="98028"/>
                  </a:cubicBezTo>
                  <a:cubicBezTo>
                    <a:pt x="125358" y="98028"/>
                    <a:pt x="130631" y="95844"/>
                    <a:pt x="133989" y="91477"/>
                  </a:cubicBezTo>
                  <a:cubicBezTo>
                    <a:pt x="137347" y="87109"/>
                    <a:pt x="139026" y="79867"/>
                    <a:pt x="139026" y="69750"/>
                  </a:cubicBezTo>
                  <a:cubicBezTo>
                    <a:pt x="139026" y="59937"/>
                    <a:pt x="137269" y="52518"/>
                    <a:pt x="133755" y="47492"/>
                  </a:cubicBezTo>
                  <a:cubicBezTo>
                    <a:pt x="130241" y="42466"/>
                    <a:pt x="125384" y="39953"/>
                    <a:pt x="119186" y="39953"/>
                  </a:cubicBezTo>
                  <a:close/>
                  <a:moveTo>
                    <a:pt x="145676" y="0"/>
                  </a:moveTo>
                  <a:cubicBezTo>
                    <a:pt x="160830" y="0"/>
                    <a:pt x="173234" y="1273"/>
                    <a:pt x="182890" y="3819"/>
                  </a:cubicBezTo>
                  <a:cubicBezTo>
                    <a:pt x="192545" y="6366"/>
                    <a:pt x="200934" y="10665"/>
                    <a:pt x="208056" y="16719"/>
                  </a:cubicBezTo>
                  <a:cubicBezTo>
                    <a:pt x="219944" y="26789"/>
                    <a:pt x="225888" y="40135"/>
                    <a:pt x="225888" y="56758"/>
                  </a:cubicBezTo>
                  <a:cubicBezTo>
                    <a:pt x="225888" y="64940"/>
                    <a:pt x="224145" y="72969"/>
                    <a:pt x="220659" y="80844"/>
                  </a:cubicBezTo>
                  <a:cubicBezTo>
                    <a:pt x="217174" y="88718"/>
                    <a:pt x="212429" y="95036"/>
                    <a:pt x="206424" y="99797"/>
                  </a:cubicBezTo>
                  <a:cubicBezTo>
                    <a:pt x="203428" y="102176"/>
                    <a:pt x="201931" y="104139"/>
                    <a:pt x="201931" y="105685"/>
                  </a:cubicBezTo>
                  <a:cubicBezTo>
                    <a:pt x="201931" y="106992"/>
                    <a:pt x="203529" y="108297"/>
                    <a:pt x="206727" y="109600"/>
                  </a:cubicBezTo>
                  <a:cubicBezTo>
                    <a:pt x="216524" y="113549"/>
                    <a:pt x="225365" y="120114"/>
                    <a:pt x="233252" y="129296"/>
                  </a:cubicBezTo>
                  <a:cubicBezTo>
                    <a:pt x="241616" y="139113"/>
                    <a:pt x="245798" y="151265"/>
                    <a:pt x="245798" y="165750"/>
                  </a:cubicBezTo>
                  <a:cubicBezTo>
                    <a:pt x="245798" y="182763"/>
                    <a:pt x="239573" y="198326"/>
                    <a:pt x="227122" y="212438"/>
                  </a:cubicBezTo>
                  <a:cubicBezTo>
                    <a:pt x="210821" y="230849"/>
                    <a:pt x="186821" y="240055"/>
                    <a:pt x="155124" y="240055"/>
                  </a:cubicBezTo>
                  <a:cubicBezTo>
                    <a:pt x="150854" y="240055"/>
                    <a:pt x="140564" y="239774"/>
                    <a:pt x="124254" y="239213"/>
                  </a:cubicBezTo>
                  <a:cubicBezTo>
                    <a:pt x="109407" y="238651"/>
                    <a:pt x="100306" y="238313"/>
                    <a:pt x="96952" y="238200"/>
                  </a:cubicBezTo>
                  <a:lnTo>
                    <a:pt x="74474" y="238369"/>
                  </a:lnTo>
                  <a:cubicBezTo>
                    <a:pt x="58764" y="238591"/>
                    <a:pt x="47382" y="238919"/>
                    <a:pt x="40326" y="239353"/>
                  </a:cubicBezTo>
                  <a:cubicBezTo>
                    <a:pt x="33585" y="239934"/>
                    <a:pt x="28713" y="240224"/>
                    <a:pt x="25713" y="240224"/>
                  </a:cubicBezTo>
                  <a:cubicBezTo>
                    <a:pt x="17971" y="240224"/>
                    <a:pt x="11856" y="238293"/>
                    <a:pt x="7370" y="234430"/>
                  </a:cubicBezTo>
                  <a:cubicBezTo>
                    <a:pt x="2456" y="230080"/>
                    <a:pt x="0" y="224958"/>
                    <a:pt x="0" y="219066"/>
                  </a:cubicBezTo>
                  <a:cubicBezTo>
                    <a:pt x="0" y="215101"/>
                    <a:pt x="897" y="212015"/>
                    <a:pt x="2691" y="209806"/>
                  </a:cubicBezTo>
                  <a:cubicBezTo>
                    <a:pt x="4486" y="207598"/>
                    <a:pt x="7863" y="205393"/>
                    <a:pt x="12823" y="203192"/>
                  </a:cubicBezTo>
                  <a:cubicBezTo>
                    <a:pt x="16368" y="199562"/>
                    <a:pt x="18693" y="195614"/>
                    <a:pt x="19797" y="191348"/>
                  </a:cubicBezTo>
                  <a:cubicBezTo>
                    <a:pt x="20902" y="187081"/>
                    <a:pt x="22176" y="177166"/>
                    <a:pt x="23621" y="161602"/>
                  </a:cubicBezTo>
                  <a:cubicBezTo>
                    <a:pt x="25759" y="137076"/>
                    <a:pt x="26829" y="106964"/>
                    <a:pt x="26829" y="71266"/>
                  </a:cubicBezTo>
                  <a:cubicBezTo>
                    <a:pt x="26829" y="58611"/>
                    <a:pt x="26081" y="50426"/>
                    <a:pt x="24585" y="46711"/>
                  </a:cubicBezTo>
                  <a:cubicBezTo>
                    <a:pt x="23089" y="42996"/>
                    <a:pt x="19030" y="39686"/>
                    <a:pt x="12409" y="36780"/>
                  </a:cubicBezTo>
                  <a:cubicBezTo>
                    <a:pt x="4699" y="33510"/>
                    <a:pt x="844" y="28078"/>
                    <a:pt x="844" y="20483"/>
                  </a:cubicBezTo>
                  <a:cubicBezTo>
                    <a:pt x="844" y="14331"/>
                    <a:pt x="3450" y="9408"/>
                    <a:pt x="8662" y="5712"/>
                  </a:cubicBezTo>
                  <a:cubicBezTo>
                    <a:pt x="13874" y="2017"/>
                    <a:pt x="20345" y="169"/>
                    <a:pt x="28076" y="169"/>
                  </a:cubicBezTo>
                  <a:cubicBezTo>
                    <a:pt x="31378" y="169"/>
                    <a:pt x="36390" y="359"/>
                    <a:pt x="43112" y="739"/>
                  </a:cubicBezTo>
                  <a:cubicBezTo>
                    <a:pt x="52062" y="1146"/>
                    <a:pt x="62629" y="1350"/>
                    <a:pt x="74813" y="1350"/>
                  </a:cubicBezTo>
                  <a:cubicBezTo>
                    <a:pt x="84489" y="1350"/>
                    <a:pt x="101044" y="1030"/>
                    <a:pt x="124477" y="390"/>
                  </a:cubicBezTo>
                  <a:cubicBezTo>
                    <a:pt x="133495" y="130"/>
                    <a:pt x="140562" y="0"/>
                    <a:pt x="145676" y="0"/>
                  </a:cubicBezTo>
                  <a:close/>
                </a:path>
              </a:pathLst>
            </a:custGeom>
            <a:solidFill>
              <a:srgbClr val="EEBC3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820" name="AutoShape 6"/>
            <p:cNvSpPr/>
            <p:nvPr/>
          </p:nvSpPr>
          <p:spPr>
            <a:xfrm rot="19620000" flipH="1">
              <a:off x="10775579" y="3749785"/>
              <a:ext cx="425113" cy="431010"/>
            </a:xfrm>
            <a:custGeom>
              <a:avLst/>
              <a:ahLst/>
              <a:rect l="l" t="t" r="r" b="b"/>
              <a:pathLst>
                <a:path w="243096" h="246467">
                  <a:moveTo>
                    <a:pt x="130659" y="0"/>
                  </a:moveTo>
                  <a:cubicBezTo>
                    <a:pt x="147562" y="0"/>
                    <a:pt x="163930" y="3725"/>
                    <a:pt x="179761" y="11175"/>
                  </a:cubicBezTo>
                  <a:cubicBezTo>
                    <a:pt x="186426" y="14299"/>
                    <a:pt x="190923" y="15861"/>
                    <a:pt x="193254" y="15861"/>
                  </a:cubicBezTo>
                  <a:cubicBezTo>
                    <a:pt x="195059" y="15861"/>
                    <a:pt x="198051" y="15391"/>
                    <a:pt x="202232" y="14450"/>
                  </a:cubicBezTo>
                  <a:cubicBezTo>
                    <a:pt x="204006" y="14041"/>
                    <a:pt x="205906" y="13837"/>
                    <a:pt x="207932" y="13837"/>
                  </a:cubicBezTo>
                  <a:cubicBezTo>
                    <a:pt x="214926" y="13837"/>
                    <a:pt x="220966" y="16966"/>
                    <a:pt x="226052" y="23226"/>
                  </a:cubicBezTo>
                  <a:cubicBezTo>
                    <a:pt x="237414" y="36956"/>
                    <a:pt x="243096" y="53871"/>
                    <a:pt x="243096" y="73969"/>
                  </a:cubicBezTo>
                  <a:cubicBezTo>
                    <a:pt x="243096" y="88777"/>
                    <a:pt x="237882" y="99699"/>
                    <a:pt x="227455" y="106734"/>
                  </a:cubicBezTo>
                  <a:cubicBezTo>
                    <a:pt x="221855" y="110468"/>
                    <a:pt x="215516" y="112335"/>
                    <a:pt x="208437" y="112335"/>
                  </a:cubicBezTo>
                  <a:cubicBezTo>
                    <a:pt x="201948" y="112335"/>
                    <a:pt x="196644" y="110919"/>
                    <a:pt x="192525" y="108087"/>
                  </a:cubicBezTo>
                  <a:cubicBezTo>
                    <a:pt x="188406" y="105254"/>
                    <a:pt x="184534" y="100455"/>
                    <a:pt x="180909" y="93688"/>
                  </a:cubicBezTo>
                  <a:cubicBezTo>
                    <a:pt x="176157" y="84960"/>
                    <a:pt x="172339" y="78752"/>
                    <a:pt x="169453" y="75063"/>
                  </a:cubicBezTo>
                  <a:cubicBezTo>
                    <a:pt x="166567" y="71374"/>
                    <a:pt x="163410" y="68276"/>
                    <a:pt x="159983" y="65768"/>
                  </a:cubicBezTo>
                  <a:cubicBezTo>
                    <a:pt x="149003" y="58119"/>
                    <a:pt x="137935" y="54295"/>
                    <a:pt x="126776" y="54295"/>
                  </a:cubicBezTo>
                  <a:cubicBezTo>
                    <a:pt x="116365" y="54295"/>
                    <a:pt x="108066" y="58105"/>
                    <a:pt x="101878" y="65725"/>
                  </a:cubicBezTo>
                  <a:cubicBezTo>
                    <a:pt x="95690" y="73345"/>
                    <a:pt x="92596" y="83797"/>
                    <a:pt x="92596" y="97081"/>
                  </a:cubicBezTo>
                  <a:cubicBezTo>
                    <a:pt x="92596" y="115864"/>
                    <a:pt x="97302" y="132988"/>
                    <a:pt x="106712" y="148456"/>
                  </a:cubicBezTo>
                  <a:cubicBezTo>
                    <a:pt x="119298" y="168828"/>
                    <a:pt x="137290" y="179014"/>
                    <a:pt x="160690" y="179014"/>
                  </a:cubicBezTo>
                  <a:cubicBezTo>
                    <a:pt x="169471" y="179014"/>
                    <a:pt x="178109" y="177572"/>
                    <a:pt x="186602" y="174687"/>
                  </a:cubicBezTo>
                  <a:cubicBezTo>
                    <a:pt x="195095" y="171802"/>
                    <a:pt x="202217" y="167789"/>
                    <a:pt x="207969" y="162648"/>
                  </a:cubicBezTo>
                  <a:cubicBezTo>
                    <a:pt x="211737" y="158598"/>
                    <a:pt x="215437" y="156574"/>
                    <a:pt x="219069" y="156574"/>
                  </a:cubicBezTo>
                  <a:cubicBezTo>
                    <a:pt x="224197" y="156574"/>
                    <a:pt x="228471" y="158797"/>
                    <a:pt x="231892" y="163243"/>
                  </a:cubicBezTo>
                  <a:cubicBezTo>
                    <a:pt x="235312" y="167689"/>
                    <a:pt x="237022" y="172856"/>
                    <a:pt x="237022" y="178743"/>
                  </a:cubicBezTo>
                  <a:cubicBezTo>
                    <a:pt x="237022" y="185730"/>
                    <a:pt x="234929" y="193528"/>
                    <a:pt x="230745" y="202138"/>
                  </a:cubicBezTo>
                  <a:cubicBezTo>
                    <a:pt x="226560" y="210747"/>
                    <a:pt x="221960" y="217047"/>
                    <a:pt x="216945" y="221037"/>
                  </a:cubicBezTo>
                  <a:cubicBezTo>
                    <a:pt x="213257" y="224219"/>
                    <a:pt x="207643" y="226553"/>
                    <a:pt x="200102" y="228039"/>
                  </a:cubicBezTo>
                  <a:cubicBezTo>
                    <a:pt x="195644" y="228860"/>
                    <a:pt x="189989" y="230902"/>
                    <a:pt x="183136" y="234167"/>
                  </a:cubicBezTo>
                  <a:cubicBezTo>
                    <a:pt x="166040" y="242367"/>
                    <a:pt x="148210" y="246468"/>
                    <a:pt x="129645" y="246468"/>
                  </a:cubicBezTo>
                  <a:cubicBezTo>
                    <a:pt x="110289" y="246468"/>
                    <a:pt x="91077" y="242160"/>
                    <a:pt x="72008" y="233546"/>
                  </a:cubicBezTo>
                  <a:cubicBezTo>
                    <a:pt x="49680" y="223482"/>
                    <a:pt x="33086" y="208556"/>
                    <a:pt x="22225" y="188766"/>
                  </a:cubicBezTo>
                  <a:cubicBezTo>
                    <a:pt x="7408" y="167529"/>
                    <a:pt x="0" y="145797"/>
                    <a:pt x="0" y="123571"/>
                  </a:cubicBezTo>
                  <a:cubicBezTo>
                    <a:pt x="0" y="97809"/>
                    <a:pt x="7976" y="74350"/>
                    <a:pt x="23930" y="53195"/>
                  </a:cubicBezTo>
                  <a:cubicBezTo>
                    <a:pt x="37777" y="34847"/>
                    <a:pt x="55846" y="20822"/>
                    <a:pt x="78136" y="11121"/>
                  </a:cubicBezTo>
                  <a:cubicBezTo>
                    <a:pt x="95168" y="3707"/>
                    <a:pt x="112676" y="0"/>
                    <a:pt x="130659" y="0"/>
                  </a:cubicBezTo>
                  <a:close/>
                </a:path>
              </a:pathLst>
            </a:custGeom>
            <a:solidFill>
              <a:srgbClr val="68CE8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48821" name="AutoShape 7"/>
            <p:cNvSpPr/>
            <p:nvPr/>
          </p:nvSpPr>
          <p:spPr>
            <a:xfrm rot="20100000" flipH="1">
              <a:off x="9536626" y="406650"/>
              <a:ext cx="414811" cy="371000"/>
            </a:xfrm>
            <a:custGeom>
              <a:avLst/>
              <a:ahLst/>
              <a:rect l="l" t="t" r="r" b="b"/>
              <a:pathLst>
                <a:path w="271611" h="242924">
                  <a:moveTo>
                    <a:pt x="126440" y="44172"/>
                  </a:moveTo>
                  <a:cubicBezTo>
                    <a:pt x="122034" y="44172"/>
                    <a:pt x="119089" y="44895"/>
                    <a:pt x="117603" y="46343"/>
                  </a:cubicBezTo>
                  <a:cubicBezTo>
                    <a:pt x="116118" y="47790"/>
                    <a:pt x="115376" y="50587"/>
                    <a:pt x="115376" y="54733"/>
                  </a:cubicBezTo>
                  <a:lnTo>
                    <a:pt x="115376" y="185322"/>
                  </a:lnTo>
                  <a:cubicBezTo>
                    <a:pt x="115376" y="191535"/>
                    <a:pt x="116532" y="195777"/>
                    <a:pt x="118846" y="198047"/>
                  </a:cubicBezTo>
                  <a:cubicBezTo>
                    <a:pt x="121159" y="200317"/>
                    <a:pt x="125378" y="201452"/>
                    <a:pt x="131503" y="201452"/>
                  </a:cubicBezTo>
                  <a:cubicBezTo>
                    <a:pt x="162053" y="201452"/>
                    <a:pt x="177328" y="177629"/>
                    <a:pt x="177328" y="129982"/>
                  </a:cubicBezTo>
                  <a:cubicBezTo>
                    <a:pt x="177328" y="103038"/>
                    <a:pt x="173611" y="82187"/>
                    <a:pt x="166178" y="67427"/>
                  </a:cubicBezTo>
                  <a:cubicBezTo>
                    <a:pt x="158371" y="51923"/>
                    <a:pt x="145125" y="44172"/>
                    <a:pt x="126440" y="44172"/>
                  </a:cubicBezTo>
                  <a:close/>
                  <a:moveTo>
                    <a:pt x="141626" y="0"/>
                  </a:moveTo>
                  <a:cubicBezTo>
                    <a:pt x="167790" y="0"/>
                    <a:pt x="188582" y="3014"/>
                    <a:pt x="204001" y="9043"/>
                  </a:cubicBezTo>
                  <a:cubicBezTo>
                    <a:pt x="227135" y="18154"/>
                    <a:pt x="244517" y="33408"/>
                    <a:pt x="256145" y="54806"/>
                  </a:cubicBezTo>
                  <a:cubicBezTo>
                    <a:pt x="266455" y="73575"/>
                    <a:pt x="271611" y="95822"/>
                    <a:pt x="271611" y="121547"/>
                  </a:cubicBezTo>
                  <a:cubicBezTo>
                    <a:pt x="271611" y="134514"/>
                    <a:pt x="269701" y="147566"/>
                    <a:pt x="265882" y="160702"/>
                  </a:cubicBezTo>
                  <a:cubicBezTo>
                    <a:pt x="262063" y="173839"/>
                    <a:pt x="257112" y="184785"/>
                    <a:pt x="251028" y="193539"/>
                  </a:cubicBezTo>
                  <a:cubicBezTo>
                    <a:pt x="237118" y="213942"/>
                    <a:pt x="218293" y="228100"/>
                    <a:pt x="194553" y="236014"/>
                  </a:cubicBezTo>
                  <a:cubicBezTo>
                    <a:pt x="180732" y="240621"/>
                    <a:pt x="165904" y="242924"/>
                    <a:pt x="150069" y="242924"/>
                  </a:cubicBezTo>
                  <a:lnTo>
                    <a:pt x="129081" y="242231"/>
                  </a:lnTo>
                  <a:lnTo>
                    <a:pt x="111469" y="241722"/>
                  </a:lnTo>
                  <a:cubicBezTo>
                    <a:pt x="98283" y="241287"/>
                    <a:pt x="86570" y="241069"/>
                    <a:pt x="76329" y="241069"/>
                  </a:cubicBezTo>
                  <a:lnTo>
                    <a:pt x="64181" y="241069"/>
                  </a:lnTo>
                  <a:cubicBezTo>
                    <a:pt x="57246" y="241069"/>
                    <a:pt x="49401" y="241406"/>
                    <a:pt x="40646" y="242080"/>
                  </a:cubicBezTo>
                  <a:cubicBezTo>
                    <a:pt x="35165" y="242530"/>
                    <a:pt x="31256" y="242755"/>
                    <a:pt x="28920" y="242755"/>
                  </a:cubicBezTo>
                  <a:cubicBezTo>
                    <a:pt x="20567" y="242755"/>
                    <a:pt x="13659" y="240739"/>
                    <a:pt x="8195" y="236706"/>
                  </a:cubicBezTo>
                  <a:cubicBezTo>
                    <a:pt x="2732" y="232674"/>
                    <a:pt x="0" y="227244"/>
                    <a:pt x="0" y="220416"/>
                  </a:cubicBezTo>
                  <a:cubicBezTo>
                    <a:pt x="0" y="215544"/>
                    <a:pt x="1294" y="211744"/>
                    <a:pt x="3884" y="209016"/>
                  </a:cubicBezTo>
                  <a:cubicBezTo>
                    <a:pt x="6473" y="206288"/>
                    <a:pt x="10710" y="204104"/>
                    <a:pt x="16595" y="202466"/>
                  </a:cubicBezTo>
                  <a:cubicBezTo>
                    <a:pt x="19750" y="201634"/>
                    <a:pt x="21922" y="200262"/>
                    <a:pt x="23113" y="198348"/>
                  </a:cubicBezTo>
                  <a:cubicBezTo>
                    <a:pt x="24303" y="196435"/>
                    <a:pt x="25328" y="191989"/>
                    <a:pt x="26189" y="185010"/>
                  </a:cubicBezTo>
                  <a:cubicBezTo>
                    <a:pt x="27072" y="176716"/>
                    <a:pt x="27878" y="160423"/>
                    <a:pt x="28605" y="136131"/>
                  </a:cubicBezTo>
                  <a:cubicBezTo>
                    <a:pt x="29331" y="111839"/>
                    <a:pt x="29695" y="87687"/>
                    <a:pt x="29695" y="63676"/>
                  </a:cubicBezTo>
                  <a:cubicBezTo>
                    <a:pt x="29695" y="54810"/>
                    <a:pt x="29113" y="49123"/>
                    <a:pt x="27950" y="46614"/>
                  </a:cubicBezTo>
                  <a:cubicBezTo>
                    <a:pt x="26786" y="44106"/>
                    <a:pt x="24456" y="42110"/>
                    <a:pt x="20959" y="40628"/>
                  </a:cubicBezTo>
                  <a:cubicBezTo>
                    <a:pt x="10699" y="37005"/>
                    <a:pt x="5568" y="30852"/>
                    <a:pt x="5568" y="22169"/>
                  </a:cubicBezTo>
                  <a:cubicBezTo>
                    <a:pt x="5568" y="15329"/>
                    <a:pt x="8657" y="10121"/>
                    <a:pt x="14834" y="6545"/>
                  </a:cubicBezTo>
                  <a:cubicBezTo>
                    <a:pt x="21011" y="2969"/>
                    <a:pt x="29193" y="1181"/>
                    <a:pt x="39380" y="1181"/>
                  </a:cubicBezTo>
                  <a:cubicBezTo>
                    <a:pt x="41210" y="1181"/>
                    <a:pt x="45057" y="1259"/>
                    <a:pt x="50920" y="1415"/>
                  </a:cubicBezTo>
                  <a:cubicBezTo>
                    <a:pt x="59144" y="1709"/>
                    <a:pt x="65871" y="1856"/>
                    <a:pt x="71099" y="1856"/>
                  </a:cubicBezTo>
                  <a:cubicBezTo>
                    <a:pt x="87757" y="1856"/>
                    <a:pt x="105851" y="1367"/>
                    <a:pt x="125381" y="390"/>
                  </a:cubicBezTo>
                  <a:cubicBezTo>
                    <a:pt x="130348" y="130"/>
                    <a:pt x="135763" y="0"/>
                    <a:pt x="141626" y="0"/>
                  </a:cubicBezTo>
                  <a:close/>
                </a:path>
              </a:pathLst>
            </a:custGeom>
            <a:solidFill>
              <a:srgbClr val="F05052">
                <a:alpha val="100000"/>
              </a:srgbClr>
            </a:solidFill>
            <a:ln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wo Content">
    <p:spTree>
      <p:nvGrpSpPr>
        <p:cNvPr id="1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82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82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82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82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82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Comparison">
    <p:spTree>
      <p:nvGrpSpPr>
        <p:cNvPr id="11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82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830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83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832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83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83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83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bg>
      <p:bgPr>
        <a:solidFill>
          <a:srgbClr val="EEBC3B">
            <a:alpha val="100000"/>
            <a:lumMod val="20000"/>
            <a:lumOff val="80000"/>
          </a:srgbClr>
        </a:solidFill>
        <a:effectLst/>
      </p:bgPr>
    </p:bg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"/>
          <p:cNvGrpSpPr/>
          <p:nvPr/>
        </p:nvGrpSpPr>
        <p:grpSpPr>
          <a:xfrm rot="0">
            <a:off x="10319657" y="496936"/>
            <a:ext cx="1768882" cy="531763"/>
            <a:chOff x="7329714" y="-1625601"/>
            <a:chExt cx="4918482" cy="1478598"/>
          </a:xfrm>
        </p:grpSpPr>
        <p:sp>
          <p:nvSpPr>
            <p:cNvPr id="1048591" name="AutoShape 3"/>
            <p:cNvSpPr/>
            <p:nvPr/>
          </p:nvSpPr>
          <p:spPr>
            <a:xfrm>
              <a:off x="8476342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592" name="AutoShape 4"/>
            <p:cNvSpPr/>
            <p:nvPr/>
          </p:nvSpPr>
          <p:spPr>
            <a:xfrm>
              <a:off x="9622970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593" name="AutoShape 5"/>
            <p:cNvSpPr/>
            <p:nvPr/>
          </p:nvSpPr>
          <p:spPr>
            <a:xfrm>
              <a:off x="10769598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594" name="AutoShape 6"/>
            <p:cNvSpPr/>
            <p:nvPr/>
          </p:nvSpPr>
          <p:spPr>
            <a:xfrm>
              <a:off x="7329714" y="-1625601"/>
              <a:ext cx="1312613" cy="1478598"/>
            </a:xfrm>
            <a:custGeom>
              <a:avLst/>
              <a:ahLst/>
              <a:rect l="l" t="t" r="r" b="b"/>
              <a:pathLst>
                <a:path w="1312613" h="1478598">
                  <a:moveTo>
                    <a:pt x="739299" y="0"/>
                  </a:moveTo>
                  <a:cubicBezTo>
                    <a:pt x="943451" y="0"/>
                    <a:pt x="1128276" y="82749"/>
                    <a:pt x="1262062" y="216536"/>
                  </a:cubicBezTo>
                  <a:lnTo>
                    <a:pt x="1312613" y="277804"/>
                  </a:lnTo>
                  <a:lnTo>
                    <a:pt x="1272889" y="325950"/>
                  </a:lnTo>
                  <a:cubicBezTo>
                    <a:pt x="1193174" y="443943"/>
                    <a:pt x="1146628" y="586185"/>
                    <a:pt x="1146628" y="739299"/>
                  </a:cubicBezTo>
                  <a:cubicBezTo>
                    <a:pt x="1146628" y="892413"/>
                    <a:pt x="1193174" y="1034655"/>
                    <a:pt x="1272889" y="1152648"/>
                  </a:cubicBezTo>
                  <a:lnTo>
                    <a:pt x="1312613" y="1200794"/>
                  </a:lnTo>
                  <a:lnTo>
                    <a:pt x="1262062" y="1262062"/>
                  </a:lnTo>
                  <a:cubicBezTo>
                    <a:pt x="1128276" y="1395849"/>
                    <a:pt x="943451" y="1478598"/>
                    <a:pt x="739299" y="1478598"/>
                  </a:cubicBezTo>
                  <a:cubicBezTo>
                    <a:pt x="330995" y="1478598"/>
                    <a:pt x="0" y="1147603"/>
                    <a:pt x="0" y="739299"/>
                  </a:cubicBezTo>
                  <a:cubicBezTo>
                    <a:pt x="0" y="330995"/>
                    <a:pt x="330995" y="0"/>
                    <a:pt x="739299" y="0"/>
                  </a:cubicBezTo>
                  <a:close/>
                </a:path>
              </a:pathLst>
            </a:custGeom>
            <a:solidFill>
              <a:srgbClr val="EEBC3B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595" name="AutoShape 7"/>
            <p:cNvSpPr/>
            <p:nvPr/>
          </p:nvSpPr>
          <p:spPr>
            <a:xfrm>
              <a:off x="8642327" y="-1625601"/>
              <a:ext cx="1146628" cy="1478598"/>
            </a:xfrm>
            <a:custGeom>
              <a:avLst/>
              <a:ahLst/>
              <a:rect l="l" t="t" r="r" b="b"/>
              <a:pathLst>
                <a:path w="1146628" h="1478598">
                  <a:moveTo>
                    <a:pt x="573314" y="0"/>
                  </a:moveTo>
                  <a:cubicBezTo>
                    <a:pt x="777466" y="0"/>
                    <a:pt x="962291" y="82749"/>
                    <a:pt x="1096077" y="216536"/>
                  </a:cubicBezTo>
                  <a:lnTo>
                    <a:pt x="1146628" y="277804"/>
                  </a:lnTo>
                  <a:lnTo>
                    <a:pt x="1106904" y="325950"/>
                  </a:lnTo>
                  <a:cubicBezTo>
                    <a:pt x="1027189" y="443943"/>
                    <a:pt x="980643" y="586185"/>
                    <a:pt x="980643" y="739299"/>
                  </a:cubicBezTo>
                  <a:cubicBezTo>
                    <a:pt x="980643" y="892413"/>
                    <a:pt x="1027189" y="1034655"/>
                    <a:pt x="1106904" y="1152648"/>
                  </a:cubicBezTo>
                  <a:lnTo>
                    <a:pt x="1146628" y="1200794"/>
                  </a:lnTo>
                  <a:lnTo>
                    <a:pt x="1096077" y="1262062"/>
                  </a:lnTo>
                  <a:cubicBezTo>
                    <a:pt x="962291" y="1395849"/>
                    <a:pt x="777466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37BCDA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596" name="AutoShape 8"/>
            <p:cNvSpPr/>
            <p:nvPr/>
          </p:nvSpPr>
          <p:spPr>
            <a:xfrm>
              <a:off x="9788955" y="-1625601"/>
              <a:ext cx="1146628" cy="1478598"/>
            </a:xfrm>
            <a:custGeom>
              <a:avLst/>
              <a:ahLst/>
              <a:rect l="l" t="t" r="r" b="b"/>
              <a:pathLst>
                <a:path w="1146628" h="1478598">
                  <a:moveTo>
                    <a:pt x="573314" y="0"/>
                  </a:moveTo>
                  <a:cubicBezTo>
                    <a:pt x="777466" y="0"/>
                    <a:pt x="962291" y="82749"/>
                    <a:pt x="1096077" y="216536"/>
                  </a:cubicBezTo>
                  <a:lnTo>
                    <a:pt x="1146628" y="277804"/>
                  </a:lnTo>
                  <a:lnTo>
                    <a:pt x="1106904" y="325950"/>
                  </a:lnTo>
                  <a:cubicBezTo>
                    <a:pt x="1027189" y="443943"/>
                    <a:pt x="980643" y="586185"/>
                    <a:pt x="980643" y="739299"/>
                  </a:cubicBezTo>
                  <a:cubicBezTo>
                    <a:pt x="980643" y="892413"/>
                    <a:pt x="1027189" y="1034655"/>
                    <a:pt x="1106904" y="1152648"/>
                  </a:cubicBezTo>
                  <a:lnTo>
                    <a:pt x="1146628" y="1200794"/>
                  </a:lnTo>
                  <a:lnTo>
                    <a:pt x="1096077" y="1262062"/>
                  </a:lnTo>
                  <a:cubicBezTo>
                    <a:pt x="962291" y="1395849"/>
                    <a:pt x="777466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68CE87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597" name="AutoShape 9"/>
            <p:cNvSpPr/>
            <p:nvPr/>
          </p:nvSpPr>
          <p:spPr>
            <a:xfrm>
              <a:off x="10935583" y="-1625601"/>
              <a:ext cx="1312613" cy="1478598"/>
            </a:xfrm>
            <a:custGeom>
              <a:avLst/>
              <a:ahLst/>
              <a:rect l="l" t="t" r="r" b="b"/>
              <a:pathLst>
                <a:path w="1312613" h="1478598">
                  <a:moveTo>
                    <a:pt x="573314" y="0"/>
                  </a:moveTo>
                  <a:cubicBezTo>
                    <a:pt x="981618" y="0"/>
                    <a:pt x="1312613" y="330995"/>
                    <a:pt x="1312613" y="739299"/>
                  </a:cubicBezTo>
                  <a:cubicBezTo>
                    <a:pt x="1312613" y="1147603"/>
                    <a:pt x="981618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F05052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">
    <p:bg>
      <p:bgPr>
        <a:solidFill>
          <a:srgbClr val="EEBC3B">
            <a:alpha val="100000"/>
            <a:lumMod val="20000"/>
            <a:lumOff val="80000"/>
          </a:srgbClr>
        </a:solidFill>
        <a:effectLst/>
      </p:bgPr>
    </p:bg>
    <p:spTree>
      <p:nvGrpSpPr>
        <p:cNvPr id="1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2"/>
          <p:cNvGrpSpPr/>
          <p:nvPr/>
        </p:nvGrpSpPr>
        <p:grpSpPr>
          <a:xfrm rot="0">
            <a:off x="10319657" y="496936"/>
            <a:ext cx="1768882" cy="531763"/>
            <a:chOff x="7329714" y="-1625601"/>
            <a:chExt cx="4918482" cy="1478598"/>
          </a:xfrm>
        </p:grpSpPr>
        <p:sp>
          <p:nvSpPr>
            <p:cNvPr id="1048836" name="AutoShape 3"/>
            <p:cNvSpPr/>
            <p:nvPr/>
          </p:nvSpPr>
          <p:spPr>
            <a:xfrm>
              <a:off x="8476342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37" name="AutoShape 4"/>
            <p:cNvSpPr/>
            <p:nvPr/>
          </p:nvSpPr>
          <p:spPr>
            <a:xfrm>
              <a:off x="9622970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38" name="AutoShape 5"/>
            <p:cNvSpPr/>
            <p:nvPr/>
          </p:nvSpPr>
          <p:spPr>
            <a:xfrm>
              <a:off x="10769598" y="-1347796"/>
              <a:ext cx="331970" cy="922990"/>
            </a:xfrm>
            <a:custGeom>
              <a:avLst/>
              <a:ahLst/>
              <a:rect l="l" t="t" r="r" b="b"/>
              <a:pathLst>
                <a:path w="331970" h="922989">
                  <a:moveTo>
                    <a:pt x="165985" y="0"/>
                  </a:moveTo>
                  <a:lnTo>
                    <a:pt x="205709" y="48146"/>
                  </a:lnTo>
                  <a:cubicBezTo>
                    <a:pt x="285424" y="166139"/>
                    <a:pt x="331970" y="308381"/>
                    <a:pt x="331970" y="461495"/>
                  </a:cubicBezTo>
                  <a:cubicBezTo>
                    <a:pt x="331970" y="614609"/>
                    <a:pt x="285424" y="756851"/>
                    <a:pt x="205709" y="874844"/>
                  </a:cubicBezTo>
                  <a:lnTo>
                    <a:pt x="165985" y="922990"/>
                  </a:lnTo>
                  <a:lnTo>
                    <a:pt x="126261" y="874844"/>
                  </a:lnTo>
                  <a:cubicBezTo>
                    <a:pt x="46546" y="756851"/>
                    <a:pt x="0" y="614609"/>
                    <a:pt x="0" y="461495"/>
                  </a:cubicBezTo>
                  <a:cubicBezTo>
                    <a:pt x="0" y="308381"/>
                    <a:pt x="46546" y="166139"/>
                    <a:pt x="126261" y="48146"/>
                  </a:cubicBezTo>
                  <a:lnTo>
                    <a:pt x="165985" y="0"/>
                  </a:lnTo>
                  <a:close/>
                </a:path>
              </a:pathLst>
            </a:custGeom>
            <a:solidFill>
              <a:srgbClr val="EEBC3B">
                <a:alpha val="100000"/>
                <a:lumMod val="20000"/>
                <a:lumOff val="8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39" name="AutoShape 6"/>
            <p:cNvSpPr/>
            <p:nvPr/>
          </p:nvSpPr>
          <p:spPr>
            <a:xfrm>
              <a:off x="7329714" y="-1625601"/>
              <a:ext cx="1312613" cy="1478598"/>
            </a:xfrm>
            <a:custGeom>
              <a:avLst/>
              <a:ahLst/>
              <a:rect l="l" t="t" r="r" b="b"/>
              <a:pathLst>
                <a:path w="1312613" h="1478598">
                  <a:moveTo>
                    <a:pt x="739299" y="0"/>
                  </a:moveTo>
                  <a:cubicBezTo>
                    <a:pt x="943451" y="0"/>
                    <a:pt x="1128276" y="82749"/>
                    <a:pt x="1262062" y="216536"/>
                  </a:cubicBezTo>
                  <a:lnTo>
                    <a:pt x="1312613" y="277804"/>
                  </a:lnTo>
                  <a:lnTo>
                    <a:pt x="1272889" y="325950"/>
                  </a:lnTo>
                  <a:cubicBezTo>
                    <a:pt x="1193174" y="443943"/>
                    <a:pt x="1146628" y="586185"/>
                    <a:pt x="1146628" y="739299"/>
                  </a:cubicBezTo>
                  <a:cubicBezTo>
                    <a:pt x="1146628" y="892413"/>
                    <a:pt x="1193174" y="1034655"/>
                    <a:pt x="1272889" y="1152648"/>
                  </a:cubicBezTo>
                  <a:lnTo>
                    <a:pt x="1312613" y="1200794"/>
                  </a:lnTo>
                  <a:lnTo>
                    <a:pt x="1262062" y="1262062"/>
                  </a:lnTo>
                  <a:cubicBezTo>
                    <a:pt x="1128276" y="1395849"/>
                    <a:pt x="943451" y="1478598"/>
                    <a:pt x="739299" y="1478598"/>
                  </a:cubicBezTo>
                  <a:cubicBezTo>
                    <a:pt x="330995" y="1478598"/>
                    <a:pt x="0" y="1147603"/>
                    <a:pt x="0" y="739299"/>
                  </a:cubicBezTo>
                  <a:cubicBezTo>
                    <a:pt x="0" y="330995"/>
                    <a:pt x="330995" y="0"/>
                    <a:pt x="739299" y="0"/>
                  </a:cubicBezTo>
                  <a:close/>
                </a:path>
              </a:pathLst>
            </a:custGeom>
            <a:solidFill>
              <a:srgbClr val="EEBC3B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40" name="AutoShape 7"/>
            <p:cNvSpPr/>
            <p:nvPr/>
          </p:nvSpPr>
          <p:spPr>
            <a:xfrm>
              <a:off x="8642327" y="-1625601"/>
              <a:ext cx="1146628" cy="1478598"/>
            </a:xfrm>
            <a:custGeom>
              <a:avLst/>
              <a:ahLst/>
              <a:rect l="l" t="t" r="r" b="b"/>
              <a:pathLst>
                <a:path w="1146628" h="1478598">
                  <a:moveTo>
                    <a:pt x="573314" y="0"/>
                  </a:moveTo>
                  <a:cubicBezTo>
                    <a:pt x="777466" y="0"/>
                    <a:pt x="962291" y="82749"/>
                    <a:pt x="1096077" y="216536"/>
                  </a:cubicBezTo>
                  <a:lnTo>
                    <a:pt x="1146628" y="277804"/>
                  </a:lnTo>
                  <a:lnTo>
                    <a:pt x="1106904" y="325950"/>
                  </a:lnTo>
                  <a:cubicBezTo>
                    <a:pt x="1027189" y="443943"/>
                    <a:pt x="980643" y="586185"/>
                    <a:pt x="980643" y="739299"/>
                  </a:cubicBezTo>
                  <a:cubicBezTo>
                    <a:pt x="980643" y="892413"/>
                    <a:pt x="1027189" y="1034655"/>
                    <a:pt x="1106904" y="1152648"/>
                  </a:cubicBezTo>
                  <a:lnTo>
                    <a:pt x="1146628" y="1200794"/>
                  </a:lnTo>
                  <a:lnTo>
                    <a:pt x="1096077" y="1262062"/>
                  </a:lnTo>
                  <a:cubicBezTo>
                    <a:pt x="962291" y="1395849"/>
                    <a:pt x="777466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37BCDA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41" name="AutoShape 8"/>
            <p:cNvSpPr/>
            <p:nvPr/>
          </p:nvSpPr>
          <p:spPr>
            <a:xfrm>
              <a:off x="9788955" y="-1625601"/>
              <a:ext cx="1146628" cy="1478598"/>
            </a:xfrm>
            <a:custGeom>
              <a:avLst/>
              <a:ahLst/>
              <a:rect l="l" t="t" r="r" b="b"/>
              <a:pathLst>
                <a:path w="1146628" h="1478598">
                  <a:moveTo>
                    <a:pt x="573314" y="0"/>
                  </a:moveTo>
                  <a:cubicBezTo>
                    <a:pt x="777466" y="0"/>
                    <a:pt x="962291" y="82749"/>
                    <a:pt x="1096077" y="216536"/>
                  </a:cubicBezTo>
                  <a:lnTo>
                    <a:pt x="1146628" y="277804"/>
                  </a:lnTo>
                  <a:lnTo>
                    <a:pt x="1106904" y="325950"/>
                  </a:lnTo>
                  <a:cubicBezTo>
                    <a:pt x="1027189" y="443943"/>
                    <a:pt x="980643" y="586185"/>
                    <a:pt x="980643" y="739299"/>
                  </a:cubicBezTo>
                  <a:cubicBezTo>
                    <a:pt x="980643" y="892413"/>
                    <a:pt x="1027189" y="1034655"/>
                    <a:pt x="1106904" y="1152648"/>
                  </a:cubicBezTo>
                  <a:lnTo>
                    <a:pt x="1146628" y="1200794"/>
                  </a:lnTo>
                  <a:lnTo>
                    <a:pt x="1096077" y="1262062"/>
                  </a:lnTo>
                  <a:cubicBezTo>
                    <a:pt x="962291" y="1395849"/>
                    <a:pt x="777466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68CE87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842" name="AutoShape 9"/>
            <p:cNvSpPr/>
            <p:nvPr/>
          </p:nvSpPr>
          <p:spPr>
            <a:xfrm>
              <a:off x="10935583" y="-1625601"/>
              <a:ext cx="1312613" cy="1478598"/>
            </a:xfrm>
            <a:custGeom>
              <a:avLst/>
              <a:ahLst/>
              <a:rect l="l" t="t" r="r" b="b"/>
              <a:pathLst>
                <a:path w="1312613" h="1478598">
                  <a:moveTo>
                    <a:pt x="573314" y="0"/>
                  </a:moveTo>
                  <a:cubicBezTo>
                    <a:pt x="981618" y="0"/>
                    <a:pt x="1312613" y="330995"/>
                    <a:pt x="1312613" y="739299"/>
                  </a:cubicBezTo>
                  <a:cubicBezTo>
                    <a:pt x="1312613" y="1147603"/>
                    <a:pt x="981618" y="1478598"/>
                    <a:pt x="573314" y="1478598"/>
                  </a:cubicBezTo>
                  <a:cubicBezTo>
                    <a:pt x="369162" y="1478598"/>
                    <a:pt x="184337" y="1395849"/>
                    <a:pt x="50551" y="1262062"/>
                  </a:cubicBezTo>
                  <a:lnTo>
                    <a:pt x="0" y="1200794"/>
                  </a:lnTo>
                  <a:lnTo>
                    <a:pt x="39724" y="1152648"/>
                  </a:lnTo>
                  <a:cubicBezTo>
                    <a:pt x="119439" y="1034655"/>
                    <a:pt x="165985" y="892413"/>
                    <a:pt x="165985" y="739299"/>
                  </a:cubicBezTo>
                  <a:cubicBezTo>
                    <a:pt x="165985" y="586185"/>
                    <a:pt x="119439" y="443943"/>
                    <a:pt x="39724" y="325950"/>
                  </a:cubicBezTo>
                  <a:lnTo>
                    <a:pt x="0" y="277804"/>
                  </a:lnTo>
                  <a:lnTo>
                    <a:pt x="50551" y="216536"/>
                  </a:lnTo>
                  <a:cubicBezTo>
                    <a:pt x="184337" y="82749"/>
                    <a:pt x="369162" y="0"/>
                    <a:pt x="573314" y="0"/>
                  </a:cubicBezTo>
                  <a:close/>
                </a:path>
              </a:pathLst>
            </a:custGeom>
            <a:solidFill>
              <a:srgbClr val="F05052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Agenda">
    <p:bg>
      <p:bgPr>
        <a:solidFill>
          <a:srgbClr val="EEBC3B">
            <a:alpha val="100000"/>
            <a:lumMod val="20000"/>
            <a:lumOff val="80000"/>
          </a:srgbClr>
        </a:solidFill>
        <a:effectLst/>
      </p:bgPr>
    </p:bg>
    <p:spTree>
      <p:nvGrpSpPr>
        <p:cNvPr id="1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3" name="AutoShape 2"/>
          <p:cNvSpPr/>
          <p:nvPr/>
        </p:nvSpPr>
        <p:spPr>
          <a:xfrm>
            <a:off x="0" y="0"/>
            <a:ext cx="3556000" cy="6858000"/>
          </a:xfrm>
          <a:prstGeom prst="rect"/>
          <a:solidFill>
            <a:srgbClr val="EEBC3B">
              <a:alpha val="100000"/>
            </a:srgbClr>
          </a:solidFill>
          <a:ln>
            <a:prstDash val="solid"/>
            <a:headEnd type="none"/>
            <a:tailEnd type="none"/>
          </a:ln>
        </p:spPr>
      </p:sp>
      <p:sp>
        <p:nvSpPr>
          <p:cNvPr id="1048844" name="AutoShape 3"/>
          <p:cNvSpPr/>
          <p:nvPr/>
        </p:nvSpPr>
        <p:spPr>
          <a:xfrm>
            <a:off x="2308956" y="4862833"/>
            <a:ext cx="870506" cy="915667"/>
          </a:xfrm>
          <a:custGeom>
            <a:avLst/>
            <a:ahLst/>
            <a:rect l="l" t="t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rgbClr val="EEBC3B">
              <a:alpha val="50196"/>
              <a:lumMod val="50000"/>
            </a:srgbClr>
          </a:solidFill>
          <a:ln>
            <a:headEnd type="none"/>
            <a:tailEnd type="none"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Picture with Caption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1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812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8813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81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81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81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eaLnBrk="1" hangingPunct="1" latinLnBrk="0" rtl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typeface="Arial" panose="020B060402020209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slideLayout" Target="../slideLayouts/slideLayout6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TextBox 2"/>
          <p:cNvSpPr txBox="1"/>
          <p:nvPr/>
        </p:nvSpPr>
        <p:spPr>
          <a:xfrm>
            <a:off x="660400" y="1447800"/>
            <a:ext cx="6985000" cy="2221198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5400" i="0" lang="en-US">
                <a:ln w="19050"/>
                <a:solidFill>
                  <a:srgbClr val="12164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康沃尔甜甜圈计划：从理论到地方治理的实践</a:t>
            </a:r>
            <a:endParaRPr sz="1100" lang="en-US"/>
          </a:p>
        </p:txBody>
      </p:sp>
      <p:sp>
        <p:nvSpPr>
          <p:cNvPr id="1048588" name="TextBox 3"/>
          <p:cNvSpPr txBox="1"/>
          <p:nvPr/>
        </p:nvSpPr>
        <p:spPr>
          <a:xfrm>
            <a:off x="660401" y="3858717"/>
            <a:ext cx="5130799" cy="732344"/>
          </a:xfrm>
          <a:prstGeom prst="roundRect"/>
          <a:solidFill>
            <a:srgbClr val="121640">
              <a:alpha val="100000"/>
            </a:srgbClr>
          </a:solidFill>
          <a:ln>
            <a:headEnd type="none"/>
            <a:tailEnd type="none"/>
          </a:ln>
        </p:spPr>
        <p:txBody>
          <a:bodyPr anchor="ctr" anchorCtr="0" bIns="45720" lIns="91440" rIns="91440" rtlCol="0" tIns="45720" vert="horz" wrap="square"/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b="0" sz="2000" i="0" lang="en-US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英国首个采用甜甜圈经济学的地方政府（2019–2025）</a:t>
            </a:r>
            <a:endParaRPr sz="1100" lang="en-US"/>
          </a:p>
        </p:txBody>
      </p:sp>
      <p:sp>
        <p:nvSpPr>
          <p:cNvPr id="1048589" name="TextBox 4"/>
          <p:cNvSpPr txBox="1"/>
          <p:nvPr/>
        </p:nvSpPr>
        <p:spPr>
          <a:xfrm>
            <a:off x="660399" y="5580102"/>
            <a:ext cx="3873502" cy="276999"/>
          </a:xfrm>
          <a:prstGeom prst="rect"/>
          <a:ln>
            <a:headEnd type="none"/>
            <a:tailEnd type="none"/>
          </a:ln>
        </p:spPr>
        <p:txBody>
          <a:bodyPr anchor="t" anchorCtr="0" bIns="45720" lIns="90000" rIns="91440" rtlCol="0" tIns="45720" vert="horz" wrap="square"/>
          <a:p>
            <a:pPr algn="l">
              <a:lnSpc>
                <a:spcPct val="100000"/>
              </a:lnSpc>
              <a:spcBef>
                <a:spcPts val="1000"/>
              </a:spcBef>
            </a:pPr>
            <a:r>
              <a:rPr b="0" sz="12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报告人名称</a:t>
            </a:r>
            <a:endParaRPr sz="1100" lang="en-US"/>
          </a:p>
        </p:txBody>
      </p:sp>
      <p:sp>
        <p:nvSpPr>
          <p:cNvPr id="1048590" name="TextBox 5"/>
          <p:cNvSpPr txBox="1"/>
          <p:nvPr/>
        </p:nvSpPr>
        <p:spPr>
          <a:xfrm>
            <a:off x="609600" y="5867261"/>
            <a:ext cx="3873501" cy="276999"/>
          </a:xfrm>
          <a:prstGeom prst="rect"/>
          <a:ln>
            <a:headEnd type="none"/>
            <a:tailEnd type="none"/>
          </a:ln>
        </p:spPr>
        <p:txBody>
          <a:bodyPr anchor="t" anchorCtr="0" bIns="45720" lIns="91440" rIns="91440" rtlCol="0" tIns="45720" vert="horz" wrap="none"/>
          <a:p>
            <a:pPr algn="l">
              <a:lnSpc>
                <a:spcPct val="100000"/>
              </a:lnSpc>
              <a:spcBef>
                <a:spcPts val="1000"/>
              </a:spcBef>
            </a:pPr>
            <a:r>
              <a:rPr lang="en-US">
                <a:latin typeface="微软雅黑"/>
                <a:ea typeface="微软雅黑"/>
                <a:cs typeface="微软雅黑"/>
              </a:rPr>
              <a:t>25365408 </a:t>
            </a:r>
            <a:r>
              <a:rPr altLang="en-US" lang="zh-CN">
                <a:latin typeface="微软雅黑"/>
                <a:ea typeface="微软雅黑"/>
                <a:cs typeface="微软雅黑"/>
              </a:rPr>
              <a:t>喻子乐</a:t>
            </a:r>
            <a:endParaRPr altLang="en-US" lang="zh-CN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097152" name="Picture 6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807700" y="6413500"/>
            <a:ext cx="1193800" cy="254000"/>
          </a:xfrm>
          <a:prstGeom prst="rect"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75288e13-c1cf-4135-97d5-3f84da0865aa"/>
          <p:cNvGrpSpPr/>
          <p:nvPr/>
        </p:nvGrpSpPr>
        <p:grpSpPr>
          <a:xfrm rot="0">
            <a:off x="660399" y="1130301"/>
            <a:ext cx="10858500" cy="4616979"/>
            <a:chOff x="660399" y="1130301"/>
            <a:chExt cx="10858500" cy="4616979"/>
          </a:xfrm>
        </p:grpSpPr>
        <p:sp>
          <p:nvSpPr>
            <p:cNvPr id="1048733" name="TextBox 3"/>
            <p:cNvSpPr txBox="1"/>
            <p:nvPr/>
          </p:nvSpPr>
          <p:spPr>
            <a:xfrm>
              <a:off x="660399" y="1130301"/>
              <a:ext cx="10858500" cy="1113381"/>
            </a:xfrm>
            <a:prstGeom prst="rect"/>
            <a:ln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b="1" sz="2400" i="0" lang="en-US" strike="noStrike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制度嵌入与跨部门协作</a:t>
              </a:r>
              <a:endParaRPr sz="1100" lang="en-US"/>
            </a:p>
          </p:txBody>
        </p:sp>
        <p:grpSp>
          <p:nvGrpSpPr>
            <p:cNvPr id="83" name="Group 4"/>
            <p:cNvGrpSpPr/>
            <p:nvPr/>
          </p:nvGrpSpPr>
          <p:grpSpPr>
            <a:xfrm rot="0">
              <a:off x="660399" y="2418632"/>
              <a:ext cx="2512030" cy="3328648"/>
              <a:chOff x="854429" y="2418632"/>
              <a:chExt cx="2422256" cy="3328648"/>
            </a:xfrm>
          </p:grpSpPr>
          <p:sp>
            <p:nvSpPr>
              <p:cNvPr id="1048734" name="AutoShape 5"/>
              <p:cNvSpPr/>
              <p:nvPr/>
            </p:nvSpPr>
            <p:spPr>
              <a:xfrm>
                <a:off x="854429" y="2418632"/>
                <a:ext cx="2422256" cy="3328648"/>
              </a:xfrm>
              <a:prstGeom prst="rect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sp>
            <p:nvSpPr>
              <p:cNvPr id="1048735" name="TextBox 6"/>
              <p:cNvSpPr txBox="1"/>
              <p:nvPr/>
            </p:nvSpPr>
            <p:spPr>
              <a:xfrm flipH="1">
                <a:off x="909679" y="4273640"/>
                <a:ext cx="2306162" cy="1217962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chemeClr val="tx1">
                        <a:alpha val="100000"/>
                      </a:scheme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CDDW已覆盖所有重大决策，2024年用户调查指导了工具的进一步改进</a:t>
                </a:r>
                <a:r>
                  <a:rPr b="0" sz="12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。</a:t>
                </a:r>
                <a:endParaRPr sz="1100" lang="en-US"/>
              </a:p>
            </p:txBody>
          </p:sp>
          <p:sp>
            <p:nvSpPr>
              <p:cNvPr id="1048736" name="TextBox 7"/>
              <p:cNvSpPr txBox="1"/>
              <p:nvPr/>
            </p:nvSpPr>
            <p:spPr>
              <a:xfrm flipH="1">
                <a:off x="909677" y="3576160"/>
                <a:ext cx="2306162" cy="697480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制度嵌入成功</a:t>
                </a:r>
                <a:endParaRPr sz="1100" lang="en-US"/>
              </a:p>
            </p:txBody>
          </p:sp>
          <p:sp>
            <p:nvSpPr>
              <p:cNvPr id="1048737" name="TextBox 8"/>
              <p:cNvSpPr txBox="1"/>
              <p:nvPr/>
            </p:nvSpPr>
            <p:spPr>
              <a:xfrm>
                <a:off x="913082" y="2499360"/>
                <a:ext cx="2302759" cy="1076801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/>
                <a:r>
                  <a:rPr b="1" sz="67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1</a:t>
                </a:r>
                <a:endParaRPr sz="1100" lang="en-US"/>
              </a:p>
            </p:txBody>
          </p:sp>
        </p:grpSp>
        <p:grpSp>
          <p:nvGrpSpPr>
            <p:cNvPr id="84" name="Group 9"/>
            <p:cNvGrpSpPr/>
            <p:nvPr/>
          </p:nvGrpSpPr>
          <p:grpSpPr>
            <a:xfrm rot="0">
              <a:off x="3442556" y="2418632"/>
              <a:ext cx="2512030" cy="3328648"/>
              <a:chOff x="3537158" y="2418632"/>
              <a:chExt cx="2422256" cy="3328648"/>
            </a:xfrm>
          </p:grpSpPr>
          <p:sp>
            <p:nvSpPr>
              <p:cNvPr id="1048738" name="AutoShape 10"/>
              <p:cNvSpPr/>
              <p:nvPr/>
            </p:nvSpPr>
            <p:spPr>
              <a:xfrm>
                <a:off x="3537158" y="2418632"/>
                <a:ext cx="2422256" cy="3328648"/>
              </a:xfrm>
              <a:prstGeom prst="rect"/>
              <a:solidFill>
                <a:srgbClr val="778495">
                  <a:alpha val="14901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sp>
            <p:nvSpPr>
              <p:cNvPr id="1048739" name="TextBox 11"/>
              <p:cNvSpPr txBox="1"/>
              <p:nvPr/>
            </p:nvSpPr>
            <p:spPr>
              <a:xfrm flipH="1">
                <a:off x="3592408" y="4273640"/>
                <a:ext cx="2306162" cy="1217962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打破了政府部门间的“孤岛思维”，促进了战略规划、财政、环境等部门的协同。</a:t>
                </a:r>
                <a:endParaRPr sz="1400" lang="en-US"/>
              </a:p>
            </p:txBody>
          </p:sp>
          <p:sp>
            <p:nvSpPr>
              <p:cNvPr id="1048740" name="TextBox 12"/>
              <p:cNvSpPr txBox="1"/>
              <p:nvPr/>
            </p:nvSpPr>
            <p:spPr>
              <a:xfrm flipH="1">
                <a:off x="3592406" y="3576160"/>
                <a:ext cx="2306162" cy="697480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促成跨部门协作</a:t>
                </a:r>
                <a:endParaRPr sz="1100" lang="en-US"/>
              </a:p>
            </p:txBody>
          </p:sp>
          <p:sp>
            <p:nvSpPr>
              <p:cNvPr id="1048741" name="TextBox 13"/>
              <p:cNvSpPr txBox="1"/>
              <p:nvPr/>
            </p:nvSpPr>
            <p:spPr>
              <a:xfrm>
                <a:off x="3595811" y="2499360"/>
                <a:ext cx="2302759" cy="1076801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/>
                <a:r>
                  <a:rPr b="1" sz="6700" i="0" lang="en-US">
                    <a:solidFill>
                      <a:srgbClr val="EEBC3B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2</a:t>
                </a:r>
                <a:endParaRPr sz="1100" lang="en-US"/>
              </a:p>
            </p:txBody>
          </p:sp>
        </p:grpSp>
        <p:grpSp>
          <p:nvGrpSpPr>
            <p:cNvPr id="85" name="Group 14"/>
            <p:cNvGrpSpPr/>
            <p:nvPr/>
          </p:nvGrpSpPr>
          <p:grpSpPr>
            <a:xfrm rot="0">
              <a:off x="6219145" y="2418632"/>
              <a:ext cx="2517597" cy="3328648"/>
              <a:chOff x="6214519" y="2418632"/>
              <a:chExt cx="2427624" cy="3328648"/>
            </a:xfrm>
          </p:grpSpPr>
          <p:sp>
            <p:nvSpPr>
              <p:cNvPr id="1048742" name="AutoShape 15"/>
              <p:cNvSpPr/>
              <p:nvPr/>
            </p:nvSpPr>
            <p:spPr>
              <a:xfrm>
                <a:off x="6219887" y="2418632"/>
                <a:ext cx="2422256" cy="3328648"/>
              </a:xfrm>
              <a:prstGeom prst="rect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sp>
            <p:nvSpPr>
              <p:cNvPr id="1048743" name="TextBox 16"/>
              <p:cNvSpPr txBox="1"/>
              <p:nvPr/>
            </p:nvSpPr>
            <p:spPr>
              <a:xfrm flipH="1">
                <a:off x="6214519" y="4326345"/>
                <a:ext cx="2306162" cy="1217962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chemeClr val="tx1">
                        <a:alpha val="100000"/>
                      </a:schemeClr>
                    </a:solidFill>
                    <a:latin typeface="微软雅黑"/>
                    <a:ea typeface="微软雅黑"/>
                    <a:cs typeface="微软雅黑"/>
                  </a:rPr>
                  <a:t>累计评估超50个项目（包括太空港、地铁、电动汽车战略），并建立起累计影响审查方法。</a:t>
                </a:r>
                <a:endParaRPr b="0" sz="1400" i="0" lang="en-US">
                  <a:solidFill>
                    <a:schemeClr val="tx1">
                      <a:alpha val="100000"/>
                    </a:schemeClr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048744" name="TextBox 17"/>
              <p:cNvSpPr txBox="1"/>
              <p:nvPr/>
            </p:nvSpPr>
            <p:spPr>
              <a:xfrm flipH="1">
                <a:off x="6275135" y="3576160"/>
                <a:ext cx="2306162" cy="697480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具体成果</a:t>
                </a:r>
                <a:endParaRPr sz="1100" lang="en-US"/>
              </a:p>
            </p:txBody>
          </p:sp>
          <p:sp>
            <p:nvSpPr>
              <p:cNvPr id="1048745" name="TextBox 18"/>
              <p:cNvSpPr txBox="1"/>
              <p:nvPr/>
            </p:nvSpPr>
            <p:spPr>
              <a:xfrm>
                <a:off x="6278540" y="2499360"/>
                <a:ext cx="2302759" cy="1076801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/>
                <a:r>
                  <a:rPr b="1" sz="67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3</a:t>
                </a:r>
                <a:endParaRPr sz="1100" lang="en-US"/>
              </a:p>
            </p:txBody>
          </p:sp>
        </p:grpSp>
        <p:grpSp>
          <p:nvGrpSpPr>
            <p:cNvPr id="86" name="Group 19"/>
            <p:cNvGrpSpPr/>
            <p:nvPr/>
          </p:nvGrpSpPr>
          <p:grpSpPr>
            <a:xfrm rot="0">
              <a:off x="9006869" y="2418632"/>
              <a:ext cx="2512030" cy="3328648"/>
              <a:chOff x="8902616" y="2418632"/>
              <a:chExt cx="2422256" cy="3328648"/>
            </a:xfrm>
          </p:grpSpPr>
          <p:sp>
            <p:nvSpPr>
              <p:cNvPr id="1048746" name="AutoShape 20"/>
              <p:cNvSpPr/>
              <p:nvPr/>
            </p:nvSpPr>
            <p:spPr>
              <a:xfrm>
                <a:off x="8902616" y="2418632"/>
                <a:ext cx="2422256" cy="3328648"/>
              </a:xfrm>
              <a:prstGeom prst="rect"/>
              <a:solidFill>
                <a:srgbClr val="778495">
                  <a:alpha val="14901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sp>
            <p:nvSpPr>
              <p:cNvPr id="1048747" name="TextBox 21"/>
              <p:cNvSpPr txBox="1"/>
              <p:nvPr/>
            </p:nvSpPr>
            <p:spPr>
              <a:xfrm flipH="1">
                <a:off x="8957866" y="4273640"/>
                <a:ext cx="2306162" cy="1217962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英国地方政府协会（LGA）、DEAL等机构将其作为标杆案例向全国推广。</a:t>
                </a:r>
                <a:endParaRPr sz="1400" lang="en-US"/>
              </a:p>
            </p:txBody>
          </p:sp>
          <p:sp>
            <p:nvSpPr>
              <p:cNvPr id="1048748" name="TextBox 22"/>
              <p:cNvSpPr txBox="1"/>
              <p:nvPr/>
            </p:nvSpPr>
            <p:spPr>
              <a:xfrm flipH="1">
                <a:off x="8957864" y="3576160"/>
                <a:ext cx="2306162" cy="697480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可复制性</a:t>
                </a:r>
                <a:endParaRPr sz="1100" lang="en-US"/>
              </a:p>
            </p:txBody>
          </p:sp>
          <p:sp>
            <p:nvSpPr>
              <p:cNvPr id="1048749" name="TextBox 23"/>
              <p:cNvSpPr txBox="1"/>
              <p:nvPr/>
            </p:nvSpPr>
            <p:spPr>
              <a:xfrm>
                <a:off x="8961269" y="2499360"/>
                <a:ext cx="2302759" cy="1076801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/>
                <a:r>
                  <a:rPr b="1" sz="6700" i="0" lang="en-US">
                    <a:solidFill>
                      <a:srgbClr val="EEBC3B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4</a:t>
                </a:r>
                <a:endParaRPr sz="1100" lang="en-US"/>
              </a:p>
            </p:txBody>
          </p:sp>
        </p:grpSp>
      </p:grpSp>
      <p:sp>
        <p:nvSpPr>
          <p:cNvPr id="1048750" name="TextBox 24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关键成效与经验</a:t>
            </a:r>
            <a:endParaRPr sz="1100"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28dabd64-8577-40f5-ac4b-13609948bbb9"/>
          <p:cNvGrpSpPr/>
          <p:nvPr/>
        </p:nvGrpSpPr>
        <p:grpSpPr>
          <a:xfrm rot="0">
            <a:off x="660399" y="1130300"/>
            <a:ext cx="10858500" cy="4938713"/>
            <a:chOff x="660399" y="1130300"/>
            <a:chExt cx="10858500" cy="4938713"/>
          </a:xfrm>
        </p:grpSpPr>
        <p:sp>
          <p:nvSpPr>
            <p:cNvPr id="1048751" name="TextBox 3"/>
            <p:cNvSpPr txBox="1"/>
            <p:nvPr/>
          </p:nvSpPr>
          <p:spPr>
            <a:xfrm>
              <a:off x="660399" y="1130300"/>
              <a:ext cx="10858500" cy="900112"/>
            </a:xfrm>
            <a:prstGeom prst="rect"/>
            <a:ln>
              <a:prstDash val="solid"/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l"/>
              <a:r>
                <a:rPr b="1" sz="2400" i="0" lang="en-US">
                  <a:solidFill>
                    <a:srgbClr val="EEBC3B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从康沃尔到全球的地方治理</a:t>
              </a:r>
              <a:endParaRPr sz="1100" lang="en-US"/>
            </a:p>
          </p:txBody>
        </p:sp>
        <p:grpSp>
          <p:nvGrpSpPr>
            <p:cNvPr id="89" name="Group 4"/>
            <p:cNvGrpSpPr/>
            <p:nvPr/>
          </p:nvGrpSpPr>
          <p:grpSpPr>
            <a:xfrm rot="0">
              <a:off x="838199" y="2120547"/>
              <a:ext cx="5218172" cy="1960580"/>
              <a:chOff x="838199" y="2120547"/>
              <a:chExt cx="5218172" cy="1960580"/>
            </a:xfrm>
          </p:grpSpPr>
          <p:sp>
            <p:nvSpPr>
              <p:cNvPr id="1048752" name="AutoShape 5"/>
              <p:cNvSpPr/>
              <p:nvPr/>
            </p:nvSpPr>
            <p:spPr>
              <a:xfrm>
                <a:off x="838199" y="2120547"/>
                <a:ext cx="5141600" cy="1868694"/>
              </a:xfrm>
              <a:prstGeom prst="roundRect">
                <a:avLst>
                  <a:gd name="adj" fmla="val 11100"/>
                </a:avLst>
              </a:prstGeom>
              <a:ln w="1270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53" name="TextBox 6"/>
              <p:cNvSpPr txBox="1"/>
              <p:nvPr/>
            </p:nvSpPr>
            <p:spPr>
              <a:xfrm>
                <a:off x="1070413" y="2205953"/>
                <a:ext cx="4486864" cy="711021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核心经验</a:t>
                </a:r>
                <a:endParaRPr sz="1100" lang="en-US"/>
              </a:p>
            </p:txBody>
          </p:sp>
          <p:sp>
            <p:nvSpPr>
              <p:cNvPr id="1048754" name="TextBox 7"/>
              <p:cNvSpPr txBox="1"/>
              <p:nvPr/>
            </p:nvSpPr>
            <p:spPr>
              <a:xfrm>
                <a:off x="1070413" y="2916974"/>
                <a:ext cx="4486864" cy="954909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高层政治和行政支持是前提；工具必须本地化（问题、指标、权重）；需要持续的培训、数字平台和内部沟通；民间社区参与可提供早期动力。</a:t>
                </a:r>
                <a:endParaRPr sz="1400" lang="en-US"/>
              </a:p>
            </p:txBody>
          </p:sp>
          <p:sp>
            <p:nvSpPr>
              <p:cNvPr id="1048755" name="TextBox 8"/>
              <p:cNvSpPr txBox="1"/>
              <p:nvPr/>
            </p:nvSpPr>
            <p:spPr>
              <a:xfrm>
                <a:off x="5557276" y="3582032"/>
                <a:ext cx="499095" cy="499095"/>
              </a:xfrm>
              <a:prstGeom prst="rect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01</a:t>
                </a:r>
                <a:endParaRPr sz="1100" lang="en-US"/>
              </a:p>
            </p:txBody>
          </p:sp>
        </p:grpSp>
        <p:grpSp>
          <p:nvGrpSpPr>
            <p:cNvPr id="90" name="Group 9"/>
            <p:cNvGrpSpPr/>
            <p:nvPr/>
          </p:nvGrpSpPr>
          <p:grpSpPr>
            <a:xfrm rot="0">
              <a:off x="6122929" y="2120547"/>
              <a:ext cx="5218171" cy="1960580"/>
              <a:chOff x="6122929" y="2120547"/>
              <a:chExt cx="5218171" cy="1960580"/>
            </a:xfrm>
          </p:grpSpPr>
          <p:sp>
            <p:nvSpPr>
              <p:cNvPr id="1048756" name="AutoShape 10"/>
              <p:cNvSpPr/>
              <p:nvPr/>
            </p:nvSpPr>
            <p:spPr>
              <a:xfrm>
                <a:off x="6212011" y="2120547"/>
                <a:ext cx="5129089" cy="1868694"/>
              </a:xfrm>
              <a:prstGeom prst="roundRect">
                <a:avLst>
                  <a:gd name="adj" fmla="val 11100"/>
                </a:avLst>
              </a:prstGeom>
              <a:ln w="1270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57" name="TextBox 11"/>
              <p:cNvSpPr txBox="1"/>
              <p:nvPr/>
            </p:nvSpPr>
            <p:spPr>
              <a:xfrm>
                <a:off x="6622024" y="2205953"/>
                <a:ext cx="4486864" cy="711021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遗留问题</a:t>
                </a:r>
                <a:endParaRPr sz="1100" lang="en-US"/>
              </a:p>
            </p:txBody>
          </p:sp>
          <p:sp>
            <p:nvSpPr>
              <p:cNvPr id="1048758" name="TextBox 12"/>
              <p:cNvSpPr txBox="1"/>
              <p:nvPr/>
            </p:nvSpPr>
            <p:spPr>
              <a:xfrm>
                <a:off x="6622024" y="2916974"/>
                <a:ext cx="4486864" cy="954909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如何解决社会-生态权衡？如何在国家政策约束下保持目标一致性？如何从“评估”走向“真正改变决策”？</a:t>
                </a:r>
                <a:endParaRPr sz="1400" lang="en-US"/>
              </a:p>
            </p:txBody>
          </p:sp>
          <p:sp>
            <p:nvSpPr>
              <p:cNvPr id="1048759" name="TextBox 13"/>
              <p:cNvSpPr txBox="1"/>
              <p:nvPr/>
            </p:nvSpPr>
            <p:spPr>
              <a:xfrm>
                <a:off x="6122929" y="3582032"/>
                <a:ext cx="499095" cy="499095"/>
              </a:xfrm>
              <a:prstGeom prst="rect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02</a:t>
                </a:r>
                <a:endParaRPr sz="1100" lang="en-US"/>
              </a:p>
            </p:txBody>
          </p:sp>
        </p:grpSp>
        <p:grpSp>
          <p:nvGrpSpPr>
            <p:cNvPr id="91" name="Group 14"/>
            <p:cNvGrpSpPr/>
            <p:nvPr/>
          </p:nvGrpSpPr>
          <p:grpSpPr>
            <a:xfrm rot="0">
              <a:off x="838199" y="4136405"/>
              <a:ext cx="10502900" cy="1932608"/>
              <a:chOff x="-1848707" y="4136405"/>
              <a:chExt cx="10502900" cy="1932608"/>
            </a:xfrm>
          </p:grpSpPr>
          <p:sp>
            <p:nvSpPr>
              <p:cNvPr id="1048760" name="AutoShape 15"/>
              <p:cNvSpPr/>
              <p:nvPr/>
            </p:nvSpPr>
            <p:spPr>
              <a:xfrm>
                <a:off x="-1848707" y="4200319"/>
                <a:ext cx="10502900" cy="1868694"/>
              </a:xfrm>
              <a:prstGeom prst="roundRect">
                <a:avLst>
                  <a:gd name="adj" fmla="val 11100"/>
                </a:avLst>
              </a:prstGeom>
              <a:ln w="1270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61" name="TextBox 16"/>
              <p:cNvSpPr txBox="1"/>
              <p:nvPr/>
            </p:nvSpPr>
            <p:spPr>
              <a:xfrm>
                <a:off x="-1616493" y="4687583"/>
                <a:ext cx="10038475" cy="49916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全球意义</a:t>
                </a:r>
                <a:endParaRPr sz="1100" lang="en-US"/>
              </a:p>
            </p:txBody>
          </p:sp>
          <p:sp>
            <p:nvSpPr>
              <p:cNvPr id="1048762" name="TextBox 17"/>
              <p:cNvSpPr txBox="1"/>
              <p:nvPr/>
            </p:nvSpPr>
            <p:spPr>
              <a:xfrm>
                <a:off x="-1616493" y="5186749"/>
                <a:ext cx="10038475" cy="763617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6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康沃尔是甜甜圈经济学地方化的早期典范，其实践为全球次国家尺度的可持续治理转型提供了宝贵经验</a:t>
                </a: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。</a:t>
                </a:r>
                <a:endParaRPr sz="1100" lang="en-US"/>
              </a:p>
            </p:txBody>
          </p:sp>
          <p:sp>
            <p:nvSpPr>
              <p:cNvPr id="1048763" name="TextBox 18"/>
              <p:cNvSpPr txBox="1"/>
              <p:nvPr/>
            </p:nvSpPr>
            <p:spPr>
              <a:xfrm>
                <a:off x="3153197" y="4136405"/>
                <a:ext cx="499095" cy="499095"/>
              </a:xfrm>
              <a:prstGeom prst="rect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03</a:t>
                </a:r>
                <a:endParaRPr sz="1100" lang="en-US"/>
              </a:p>
            </p:txBody>
          </p:sp>
        </p:grpSp>
      </p:grpSp>
      <p:sp>
        <p:nvSpPr>
          <p:cNvPr id="1048764" name="TextBox 19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结论与启示</a:t>
            </a:r>
            <a:endParaRPr sz="1100"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d5ecf981-a2f3-4864-871c-024729b18819"/>
          <p:cNvGrpSpPr/>
          <p:nvPr/>
        </p:nvGrpSpPr>
        <p:grpSpPr>
          <a:xfrm rot="0">
            <a:off x="660400" y="1130301"/>
            <a:ext cx="10858541" cy="5418054"/>
            <a:chOff x="660400" y="1130301"/>
            <a:chExt cx="10858541" cy="5418054"/>
          </a:xfrm>
        </p:grpSpPr>
        <p:sp>
          <p:nvSpPr>
            <p:cNvPr id="1048765" name="TextBox 3"/>
            <p:cNvSpPr txBox="1"/>
            <p:nvPr/>
          </p:nvSpPr>
          <p:spPr>
            <a:xfrm>
              <a:off x="660400" y="1130301"/>
              <a:ext cx="10858500" cy="566298"/>
            </a:xfrm>
            <a:prstGeom prst="rect"/>
            <a:ln>
              <a:prstDash val="solid"/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l"/>
              <a:r>
                <a:rPr b="1" sz="2400" i="0" lang="en-US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学术论文、官方报告与案例研究</a:t>
              </a:r>
              <a:endParaRPr sz="1100" lang="en-US"/>
            </a:p>
          </p:txBody>
        </p:sp>
        <p:grpSp>
          <p:nvGrpSpPr>
            <p:cNvPr id="94" name="Group 4"/>
            <p:cNvGrpSpPr/>
            <p:nvPr/>
          </p:nvGrpSpPr>
          <p:grpSpPr>
            <a:xfrm rot="0">
              <a:off x="660401" y="2069065"/>
              <a:ext cx="1691640" cy="4479290"/>
              <a:chOff x="1327826" y="2250039"/>
              <a:chExt cx="1691640" cy="4479290"/>
            </a:xfrm>
          </p:grpSpPr>
          <p:sp>
            <p:nvSpPr>
              <p:cNvPr id="1048766" name="AutoShape 5"/>
              <p:cNvSpPr/>
              <p:nvPr/>
            </p:nvSpPr>
            <p:spPr>
              <a:xfrm>
                <a:off x="1327826" y="2488164"/>
                <a:ext cx="1691640" cy="4241165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67" name="TextBox 6"/>
              <p:cNvSpPr txBox="1"/>
              <p:nvPr/>
            </p:nvSpPr>
            <p:spPr>
              <a:xfrm>
                <a:off x="1376086" y="3483844"/>
                <a:ext cx="1594485" cy="3115945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Turner et al. (2022) Downscaling doughnut economics.</a:t>
                </a:r>
                <a:endParaRPr sz="1100" lang="en-US"/>
              </a:p>
            </p:txBody>
          </p:sp>
          <p:sp>
            <p:nvSpPr>
              <p:cNvPr id="1048768" name="TextBox 7"/>
              <p:cNvSpPr txBox="1"/>
              <p:nvPr/>
            </p:nvSpPr>
            <p:spPr>
              <a:xfrm>
                <a:off x="1376334" y="2747962"/>
                <a:ext cx="1594582" cy="73616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学术分析</a:t>
                </a:r>
                <a:endParaRPr sz="1100" lang="en-US"/>
              </a:p>
            </p:txBody>
          </p:sp>
          <p:sp>
            <p:nvSpPr>
              <p:cNvPr id="1048769" name="TextBox 8"/>
              <p:cNvSpPr txBox="1"/>
              <p:nvPr/>
            </p:nvSpPr>
            <p:spPr>
              <a:xfrm>
                <a:off x="1476347" y="2250039"/>
                <a:ext cx="504000" cy="502767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6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1</a:t>
                </a:r>
                <a:endParaRPr sz="1100" lang="en-US"/>
              </a:p>
            </p:txBody>
          </p:sp>
        </p:grpSp>
        <p:grpSp>
          <p:nvGrpSpPr>
            <p:cNvPr id="95" name="Group 9"/>
            <p:cNvGrpSpPr/>
            <p:nvPr/>
          </p:nvGrpSpPr>
          <p:grpSpPr>
            <a:xfrm rot="0">
              <a:off x="2493781" y="2069065"/>
              <a:ext cx="1691640" cy="4479290"/>
              <a:chOff x="1327826" y="2250039"/>
              <a:chExt cx="1691640" cy="4479290"/>
            </a:xfrm>
          </p:grpSpPr>
          <p:sp>
            <p:nvSpPr>
              <p:cNvPr id="1048770" name="AutoShape 10"/>
              <p:cNvSpPr/>
              <p:nvPr/>
            </p:nvSpPr>
            <p:spPr>
              <a:xfrm>
                <a:off x="1327826" y="2488164"/>
                <a:ext cx="1691640" cy="4241165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71" name="TextBox 11"/>
              <p:cNvSpPr txBox="1"/>
              <p:nvPr/>
            </p:nvSpPr>
            <p:spPr>
              <a:xfrm>
                <a:off x="1376086" y="3483844"/>
                <a:ext cx="1594485" cy="3115945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Cornwall Plan (2020, 2023).</a:t>
                </a:r>
                <a:endParaRPr sz="1100" lang="en-US"/>
              </a:p>
            </p:txBody>
          </p:sp>
          <p:sp>
            <p:nvSpPr>
              <p:cNvPr id="1048772" name="TextBox 12"/>
              <p:cNvSpPr txBox="1"/>
              <p:nvPr/>
            </p:nvSpPr>
            <p:spPr>
              <a:xfrm>
                <a:off x="1376334" y="2747962"/>
                <a:ext cx="1594582" cy="73616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官方战略</a:t>
                </a:r>
                <a:endParaRPr sz="1100" lang="en-US"/>
              </a:p>
            </p:txBody>
          </p:sp>
          <p:sp>
            <p:nvSpPr>
              <p:cNvPr id="1048773" name="TextBox 13"/>
              <p:cNvSpPr txBox="1"/>
              <p:nvPr/>
            </p:nvSpPr>
            <p:spPr>
              <a:xfrm>
                <a:off x="1476347" y="2250039"/>
                <a:ext cx="504000" cy="502767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6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2</a:t>
                </a:r>
                <a:endParaRPr sz="1100" lang="en-US"/>
              </a:p>
            </p:txBody>
          </p:sp>
        </p:grpSp>
        <p:grpSp>
          <p:nvGrpSpPr>
            <p:cNvPr id="96" name="Group 14"/>
            <p:cNvGrpSpPr/>
            <p:nvPr/>
          </p:nvGrpSpPr>
          <p:grpSpPr>
            <a:xfrm rot="0">
              <a:off x="4327161" y="2069065"/>
              <a:ext cx="1691640" cy="4479290"/>
              <a:chOff x="1327826" y="2250039"/>
              <a:chExt cx="1691640" cy="4479290"/>
            </a:xfrm>
          </p:grpSpPr>
          <p:sp>
            <p:nvSpPr>
              <p:cNvPr id="1048774" name="AutoShape 15"/>
              <p:cNvSpPr/>
              <p:nvPr/>
            </p:nvSpPr>
            <p:spPr>
              <a:xfrm>
                <a:off x="1327826" y="2488164"/>
                <a:ext cx="1691640" cy="4241165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75" name="TextBox 16"/>
              <p:cNvSpPr txBox="1"/>
              <p:nvPr/>
            </p:nvSpPr>
            <p:spPr>
              <a:xfrm>
                <a:off x="1376086" y="3483844"/>
                <a:ext cx="1594485" cy="3115945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DEAL (2024) Local government case study: Cornwall; LGIU (2025) Briefing: Cornwall's Development and Decision Wheel.</a:t>
                </a:r>
                <a:endParaRPr sz="1100" lang="en-US"/>
              </a:p>
            </p:txBody>
          </p:sp>
          <p:sp>
            <p:nvSpPr>
              <p:cNvPr id="1048776" name="TextBox 17"/>
              <p:cNvSpPr txBox="1"/>
              <p:nvPr/>
            </p:nvSpPr>
            <p:spPr>
              <a:xfrm>
                <a:off x="1376334" y="2747962"/>
                <a:ext cx="1594582" cy="73616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案例研究</a:t>
                </a:r>
                <a:endParaRPr sz="1100" lang="en-US"/>
              </a:p>
            </p:txBody>
          </p:sp>
          <p:sp>
            <p:nvSpPr>
              <p:cNvPr id="1048777" name="TextBox 18"/>
              <p:cNvSpPr txBox="1"/>
              <p:nvPr/>
            </p:nvSpPr>
            <p:spPr>
              <a:xfrm>
                <a:off x="1476347" y="2250039"/>
                <a:ext cx="504000" cy="502767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6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3</a:t>
                </a:r>
                <a:endParaRPr sz="1100" lang="en-US"/>
              </a:p>
            </p:txBody>
          </p:sp>
        </p:grpSp>
        <p:grpSp>
          <p:nvGrpSpPr>
            <p:cNvPr id="97" name="Group 19"/>
            <p:cNvGrpSpPr/>
            <p:nvPr/>
          </p:nvGrpSpPr>
          <p:grpSpPr>
            <a:xfrm rot="0">
              <a:off x="6160541" y="2069065"/>
              <a:ext cx="1691640" cy="4479290"/>
              <a:chOff x="1327826" y="2250039"/>
              <a:chExt cx="1691640" cy="4479290"/>
            </a:xfrm>
          </p:grpSpPr>
          <p:sp>
            <p:nvSpPr>
              <p:cNvPr id="1048778" name="AutoShape 20"/>
              <p:cNvSpPr/>
              <p:nvPr/>
            </p:nvSpPr>
            <p:spPr>
              <a:xfrm>
                <a:off x="1327826" y="2488164"/>
                <a:ext cx="1691640" cy="4241165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79" name="TextBox 21"/>
              <p:cNvSpPr txBox="1"/>
              <p:nvPr/>
            </p:nvSpPr>
            <p:spPr>
              <a:xfrm>
                <a:off x="1376086" y="3483844"/>
                <a:ext cx="1594485" cy="3115945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University of Exeter (2020) Towards a sustainable Cornwall: State of the Doughnut.</a:t>
                </a:r>
                <a:endParaRPr sz="1100" lang="en-US"/>
              </a:p>
            </p:txBody>
          </p:sp>
          <p:sp>
            <p:nvSpPr>
              <p:cNvPr id="1048780" name="TextBox 22"/>
              <p:cNvSpPr txBox="1"/>
              <p:nvPr/>
            </p:nvSpPr>
            <p:spPr>
              <a:xfrm>
                <a:off x="1376334" y="2747962"/>
                <a:ext cx="1594582" cy="73616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状态报告</a:t>
                </a:r>
                <a:endParaRPr sz="1100" lang="en-US"/>
              </a:p>
            </p:txBody>
          </p:sp>
          <p:sp>
            <p:nvSpPr>
              <p:cNvPr id="1048781" name="TextBox 23"/>
              <p:cNvSpPr txBox="1"/>
              <p:nvPr/>
            </p:nvSpPr>
            <p:spPr>
              <a:xfrm>
                <a:off x="1476347" y="2250039"/>
                <a:ext cx="504000" cy="502767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6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4</a:t>
                </a:r>
                <a:endParaRPr sz="1100" lang="en-US"/>
              </a:p>
            </p:txBody>
          </p:sp>
        </p:grpSp>
        <p:grpSp>
          <p:nvGrpSpPr>
            <p:cNvPr id="98" name="Group 24"/>
            <p:cNvGrpSpPr/>
            <p:nvPr/>
          </p:nvGrpSpPr>
          <p:grpSpPr>
            <a:xfrm rot="0">
              <a:off x="7993921" y="2069065"/>
              <a:ext cx="1691640" cy="4479290"/>
              <a:chOff x="1327826" y="2250039"/>
              <a:chExt cx="1691640" cy="4479290"/>
            </a:xfrm>
          </p:grpSpPr>
          <p:sp>
            <p:nvSpPr>
              <p:cNvPr id="1048782" name="AutoShape 25"/>
              <p:cNvSpPr/>
              <p:nvPr/>
            </p:nvSpPr>
            <p:spPr>
              <a:xfrm>
                <a:off x="1327826" y="2488164"/>
                <a:ext cx="1691640" cy="4241165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83" name="TextBox 26"/>
              <p:cNvSpPr txBox="1"/>
              <p:nvPr/>
            </p:nvSpPr>
            <p:spPr>
              <a:xfrm>
                <a:off x="1376086" y="3483844"/>
                <a:ext cx="1594485" cy="3115945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LGA (2022) Revisiting doughnut economics in council decision making.</a:t>
                </a:r>
                <a:endParaRPr sz="1100" lang="en-US"/>
              </a:p>
            </p:txBody>
          </p:sp>
          <p:sp>
            <p:nvSpPr>
              <p:cNvPr id="1048784" name="TextBox 27"/>
              <p:cNvSpPr txBox="1"/>
              <p:nvPr/>
            </p:nvSpPr>
            <p:spPr>
              <a:xfrm>
                <a:off x="1376334" y="2747962"/>
                <a:ext cx="1594582" cy="73616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政策简报</a:t>
                </a:r>
                <a:endParaRPr sz="1100" lang="en-US"/>
              </a:p>
            </p:txBody>
          </p:sp>
          <p:sp>
            <p:nvSpPr>
              <p:cNvPr id="1048785" name="TextBox 28"/>
              <p:cNvSpPr txBox="1"/>
              <p:nvPr/>
            </p:nvSpPr>
            <p:spPr>
              <a:xfrm>
                <a:off x="1476347" y="2250039"/>
                <a:ext cx="504000" cy="502767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6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5</a:t>
                </a:r>
                <a:endParaRPr sz="1100" lang="en-US"/>
              </a:p>
            </p:txBody>
          </p:sp>
        </p:grpSp>
        <p:grpSp>
          <p:nvGrpSpPr>
            <p:cNvPr id="99" name="Group 29"/>
            <p:cNvGrpSpPr/>
            <p:nvPr/>
          </p:nvGrpSpPr>
          <p:grpSpPr>
            <a:xfrm rot="0">
              <a:off x="9827301" y="2069065"/>
              <a:ext cx="1691640" cy="4479290"/>
              <a:chOff x="1327826" y="2250039"/>
              <a:chExt cx="1691640" cy="4479290"/>
            </a:xfrm>
          </p:grpSpPr>
          <p:sp>
            <p:nvSpPr>
              <p:cNvPr id="1048786" name="AutoShape 30"/>
              <p:cNvSpPr/>
              <p:nvPr/>
            </p:nvSpPr>
            <p:spPr>
              <a:xfrm>
                <a:off x="1327826" y="2488164"/>
                <a:ext cx="1691640" cy="4241165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2F2F2F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048787" name="TextBox 31"/>
              <p:cNvSpPr txBox="1"/>
              <p:nvPr/>
            </p:nvSpPr>
            <p:spPr>
              <a:xfrm>
                <a:off x="1376086" y="3483844"/>
                <a:ext cx="1594485" cy="3115945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Friends of the Earth (2024) How Cornwall Council uses a simple tool.</a:t>
                </a:r>
                <a:endParaRPr sz="1100" lang="en-US"/>
              </a:p>
            </p:txBody>
          </p:sp>
          <p:sp>
            <p:nvSpPr>
              <p:cNvPr id="1048788" name="TextBox 32"/>
              <p:cNvSpPr txBox="1"/>
              <p:nvPr/>
            </p:nvSpPr>
            <p:spPr>
              <a:xfrm>
                <a:off x="1376334" y="2747962"/>
                <a:ext cx="1594582" cy="73616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实践总结</a:t>
                </a:r>
                <a:endParaRPr sz="1100" lang="en-US"/>
              </a:p>
            </p:txBody>
          </p:sp>
          <p:sp>
            <p:nvSpPr>
              <p:cNvPr id="1048789" name="TextBox 33"/>
              <p:cNvSpPr txBox="1"/>
              <p:nvPr/>
            </p:nvSpPr>
            <p:spPr>
              <a:xfrm>
                <a:off x="1476347" y="2250039"/>
                <a:ext cx="504000" cy="502767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6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6</a:t>
                </a:r>
                <a:endParaRPr sz="1100" lang="en-US"/>
              </a:p>
            </p:txBody>
          </p:sp>
        </p:grpSp>
      </p:grpSp>
      <p:sp>
        <p:nvSpPr>
          <p:cNvPr id="1048790" name="TextBox 34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主要参考文献</a:t>
            </a:r>
            <a:endParaRPr sz="1100"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6" name="TextBox 2"/>
          <p:cNvSpPr txBox="1"/>
          <p:nvPr/>
        </p:nvSpPr>
        <p:spPr>
          <a:xfrm>
            <a:off x="660400" y="1573498"/>
            <a:ext cx="5515041" cy="2374388"/>
          </a:xfrm>
          <a:prstGeom prst="rect"/>
          <a:ln>
            <a:headEnd type="none"/>
            <a:tailEnd type="none"/>
          </a:ln>
        </p:spPr>
        <p:txBody>
          <a:bodyPr anchor="ctr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5400" i="0" lang="en-US">
                <a:ln w="19050"/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谢谢观看</a:t>
            </a:r>
            <a:endParaRPr sz="1100" lang="en-US"/>
          </a:p>
        </p:txBody>
      </p:sp>
      <p:sp>
        <p:nvSpPr>
          <p:cNvPr id="1048797" name="TextBox 3"/>
          <p:cNvSpPr txBox="1"/>
          <p:nvPr/>
        </p:nvSpPr>
        <p:spPr>
          <a:xfrm>
            <a:off x="660398" y="5580102"/>
            <a:ext cx="5515043" cy="276999"/>
          </a:xfrm>
          <a:prstGeom prst="rect"/>
          <a:ln>
            <a:headEnd type="none"/>
            <a:tailEnd type="none"/>
          </a:ln>
        </p:spPr>
        <p:txBody>
          <a:bodyPr anchor="t" anchorCtr="0" bIns="45720" lIns="90000" rIns="91440" rtlCol="0" tIns="45720" vert="horz" wrap="square"/>
          <a:p>
            <a:pPr algn="l">
              <a:lnSpc>
                <a:spcPct val="100000"/>
              </a:lnSpc>
              <a:spcBef>
                <a:spcPts val="1000"/>
              </a:spcBef>
            </a:pPr>
            <a:r>
              <a:rPr altLang="zh-CN" sz="1100" lang="en-US"/>
              <a:t> </a:t>
            </a:r>
            <a:endParaRPr sz="1100" lang="en-US"/>
          </a:p>
        </p:txBody>
      </p:sp>
      <p:sp>
        <p:nvSpPr>
          <p:cNvPr id="1048798" name="TextBox 4"/>
          <p:cNvSpPr txBox="1"/>
          <p:nvPr/>
        </p:nvSpPr>
        <p:spPr>
          <a:xfrm flipV="1">
            <a:off x="660400" y="6134100"/>
            <a:ext cx="3070291" cy="495690"/>
          </a:xfrm>
          <a:prstGeom prst="rect"/>
          <a:ln>
            <a:headEnd type="none"/>
            <a:tailEnd type="none"/>
          </a:ln>
        </p:spPr>
        <p:txBody>
          <a:bodyPr anchor="t" anchorCtr="0" bIns="45720" lIns="91440" rIns="91440" rtlCol="0" tIns="45720" vert="horz" wrap="none"/>
          <a:p>
            <a:pPr algn="l">
              <a:lnSpc>
                <a:spcPct val="100000"/>
              </a:lnSpc>
              <a:spcBef>
                <a:spcPts val="1000"/>
              </a:spcBef>
            </a:pPr>
            <a:r>
              <a:rPr altLang="zh-CN" sz="1100" lang="en-US"/>
              <a:t> </a:t>
            </a:r>
            <a:endParaRPr sz="1100"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1e7aedfb-ae7d-4c41-ac53-ec2cd2f7d654"/>
          <p:cNvGrpSpPr/>
          <p:nvPr/>
        </p:nvGrpSpPr>
        <p:grpSpPr>
          <a:xfrm rot="0">
            <a:off x="676264" y="1130300"/>
            <a:ext cx="10871410" cy="5003800"/>
            <a:chOff x="676264" y="1130300"/>
            <a:chExt cx="10871410" cy="5003800"/>
          </a:xfrm>
        </p:grpSpPr>
        <p:sp>
          <p:nvSpPr>
            <p:cNvPr id="1048598" name="AutoShape 3"/>
            <p:cNvSpPr/>
            <p:nvPr/>
          </p:nvSpPr>
          <p:spPr>
            <a:xfrm>
              <a:off x="990600" y="2175171"/>
              <a:ext cx="4057331" cy="3695918"/>
            </a:xfrm>
            <a:custGeom>
              <a:avLst/>
              <a:ahLst/>
              <a:rect l="l" t="t" r="r" b="b"/>
              <a:pathLst>
                <a:path w="3073652" h="2799862">
                  <a:moveTo>
                    <a:pt x="1535827" y="0"/>
                  </a:moveTo>
                  <a:lnTo>
                    <a:pt x="2547104" y="0"/>
                  </a:lnTo>
                  <a:cubicBezTo>
                    <a:pt x="2950728" y="0"/>
                    <a:pt x="3203547" y="439107"/>
                    <a:pt x="3003953" y="789506"/>
                  </a:cubicBezTo>
                  <a:lnTo>
                    <a:pt x="2498314" y="1663285"/>
                  </a:lnTo>
                  <a:lnTo>
                    <a:pt x="1992676" y="2537063"/>
                  </a:lnTo>
                  <a:cubicBezTo>
                    <a:pt x="1788646" y="2887462"/>
                    <a:pt x="1283007" y="2887462"/>
                    <a:pt x="1083413" y="2537063"/>
                  </a:cubicBezTo>
                  <a:lnTo>
                    <a:pt x="577775" y="1663285"/>
                  </a:lnTo>
                  <a:lnTo>
                    <a:pt x="72136" y="789506"/>
                  </a:lnTo>
                  <a:cubicBezTo>
                    <a:pt x="-131894" y="439107"/>
                    <a:pt x="120926" y="0"/>
                    <a:pt x="528985" y="0"/>
                  </a:cubicBezTo>
                  <a:lnTo>
                    <a:pt x="1535827" y="0"/>
                  </a:lnTo>
                  <a:close/>
                </a:path>
              </a:pathLst>
            </a:custGeom>
            <a:solidFill>
              <a:srgbClr val="EEBC3B">
                <a:alpha val="14901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599" name="AutoShape 4"/>
            <p:cNvSpPr/>
            <p:nvPr/>
          </p:nvSpPr>
          <p:spPr>
            <a:xfrm flipH="1">
              <a:off x="3866490" y="3187508"/>
              <a:ext cx="1431350" cy="2483230"/>
            </a:xfrm>
            <a:prstGeom prst="straightConnector1"/>
            <a:ln w="6350">
              <a:solidFill>
                <a:srgbClr val="EEBC3B">
                  <a:alpha val="50196"/>
                </a:srgbClr>
              </a:solidFill>
              <a:prstDash val="solid"/>
              <a:headEnd type="none"/>
              <a:tailEnd type="triangle"/>
            </a:ln>
          </p:spPr>
        </p:sp>
        <p:sp>
          <p:nvSpPr>
            <p:cNvPr id="1048600" name="TextBox 5"/>
            <p:cNvSpPr txBox="1"/>
            <p:nvPr/>
          </p:nvSpPr>
          <p:spPr>
            <a:xfrm>
              <a:off x="676264" y="1130300"/>
              <a:ext cx="10858500" cy="856250"/>
            </a:xfrm>
            <a:prstGeom prst="rect"/>
            <a:ln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b="1" sz="2400" i="0" lang="en-US" strike="noStrike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全球框架如何适配地方尺度？</a:t>
              </a:r>
              <a:endParaRPr sz="1100" lang="en-US"/>
            </a:p>
          </p:txBody>
        </p:sp>
        <p:grpSp>
          <p:nvGrpSpPr>
            <p:cNvPr id="33" name="Group 6"/>
            <p:cNvGrpSpPr/>
            <p:nvPr/>
          </p:nvGrpSpPr>
          <p:grpSpPr>
            <a:xfrm rot="0">
              <a:off x="1143188" y="2326628"/>
              <a:ext cx="10404486" cy="1254162"/>
              <a:chOff x="1143188" y="2326628"/>
              <a:chExt cx="10404486" cy="1254162"/>
            </a:xfrm>
          </p:grpSpPr>
          <p:sp>
            <p:nvSpPr>
              <p:cNvPr id="1048601" name="TextBox 7"/>
              <p:cNvSpPr txBox="1"/>
              <p:nvPr/>
            </p:nvSpPr>
            <p:spPr>
              <a:xfrm>
                <a:off x="5989893" y="2864890"/>
                <a:ext cx="5557781" cy="715900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6800" lIns="90000" rIns="90000" rtlCol="0" tIns="46800" vert="horz" wrap="square"/>
              <a:p>
                <a:pPr algn="l">
                  <a:lnSpc>
                    <a:spcPct val="120000"/>
                  </a:lnSpc>
                </a:pPr>
                <a:r>
                  <a:rPr b="0" sz="16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全球性的“甜甜圈经济学”如何下沉到地方治理？康沃尔做了什么？推进到了什么程度？</a:t>
                </a:r>
                <a:endParaRPr sz="1600" lang="en-US"/>
              </a:p>
            </p:txBody>
          </p:sp>
          <p:sp>
            <p:nvSpPr>
              <p:cNvPr id="1048602" name="TextBox 8"/>
              <p:cNvSpPr txBox="1"/>
              <p:nvPr/>
            </p:nvSpPr>
            <p:spPr>
              <a:xfrm>
                <a:off x="5989893" y="2335857"/>
                <a:ext cx="5557781" cy="516331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6800" lIns="90000" rIns="90000" rtlCol="0" tIns="46800" vert="horz" wrap="square"/>
              <a:p>
                <a:pPr algn="l">
                  <a:spcBef>
                    <a:spcPts val="0"/>
                  </a:spcBef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研究问题</a:t>
                </a:r>
                <a:endParaRPr sz="1100" lang="en-US"/>
              </a:p>
            </p:txBody>
          </p:sp>
          <p:sp>
            <p:nvSpPr>
              <p:cNvPr id="1048603" name="TextBox 9"/>
              <p:cNvSpPr txBox="1"/>
              <p:nvPr/>
            </p:nvSpPr>
            <p:spPr>
              <a:xfrm>
                <a:off x="1143188" y="2326628"/>
                <a:ext cx="3752154" cy="995849"/>
              </a:xfrm>
              <a:prstGeom prst="roundRect">
                <a:avLst>
                  <a:gd name="adj" fmla="val 50000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01</a:t>
                </a:r>
                <a:endParaRPr sz="1100" lang="en-US"/>
              </a:p>
            </p:txBody>
          </p:sp>
        </p:grpSp>
        <p:grpSp>
          <p:nvGrpSpPr>
            <p:cNvPr id="34" name="Group 10"/>
            <p:cNvGrpSpPr/>
            <p:nvPr/>
          </p:nvGrpSpPr>
          <p:grpSpPr>
            <a:xfrm rot="0">
              <a:off x="1728852" y="3473931"/>
              <a:ext cx="9809187" cy="1383514"/>
              <a:chOff x="1728852" y="3473931"/>
              <a:chExt cx="9809187" cy="1383514"/>
            </a:xfrm>
          </p:grpSpPr>
          <p:sp>
            <p:nvSpPr>
              <p:cNvPr id="1048604" name="TextBox 11"/>
              <p:cNvSpPr txBox="1"/>
              <p:nvPr/>
            </p:nvSpPr>
            <p:spPr>
              <a:xfrm>
                <a:off x="5528214" y="4141545"/>
                <a:ext cx="6009825" cy="715900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6800" lIns="90000" rIns="90000" rtlCol="0" tIns="46800" vert="horz" wrap="square"/>
              <a:p>
                <a:pPr algn="l">
                  <a:lnSpc>
                    <a:spcPct val="120000"/>
                  </a:lnSpc>
                </a:pPr>
                <a:r>
                  <a:rPr b="0" sz="16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由凯特·拉沃斯提出，内圈为社会基础（健康、住房等），外圈为生态天花板（碳排放、生物多样性等），中间为安全且公正的空间</a:t>
                </a: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。</a:t>
                </a:r>
                <a:endParaRPr sz="1100" lang="en-US"/>
              </a:p>
            </p:txBody>
          </p:sp>
          <p:sp>
            <p:nvSpPr>
              <p:cNvPr id="1048605" name="TextBox 12"/>
              <p:cNvSpPr txBox="1"/>
              <p:nvPr/>
            </p:nvSpPr>
            <p:spPr>
              <a:xfrm>
                <a:off x="5528214" y="3612512"/>
                <a:ext cx="6009825" cy="516331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6800" lIns="90000" rIns="90000" rtlCol="0" tIns="46800" vert="horz" wrap="square"/>
              <a:p>
                <a:pPr algn="l">
                  <a:spcBef>
                    <a:spcPts val="0"/>
                  </a:spcBef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甜甜圈经济学</a:t>
                </a:r>
                <a:endParaRPr sz="1100" lang="en-US"/>
              </a:p>
            </p:txBody>
          </p:sp>
          <p:sp>
            <p:nvSpPr>
              <p:cNvPr id="1048606" name="TextBox 13"/>
              <p:cNvSpPr txBox="1"/>
              <p:nvPr/>
            </p:nvSpPr>
            <p:spPr>
              <a:xfrm>
                <a:off x="1728852" y="3473931"/>
                <a:ext cx="2580827" cy="995849"/>
              </a:xfrm>
              <a:prstGeom prst="roundRect">
                <a:avLst>
                  <a:gd name="adj" fmla="val 50000"/>
                </a:avLst>
              </a:prstGeom>
              <a:solidFill>
                <a:srgbClr val="EEBC3B">
                  <a:alpha val="14901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800" i="0" lang="en-US">
                    <a:solidFill>
                      <a:srgbClr val="EEBC3B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02</a:t>
                </a:r>
                <a:endParaRPr sz="1100" lang="en-US"/>
              </a:p>
            </p:txBody>
          </p:sp>
        </p:grpSp>
        <p:grpSp>
          <p:nvGrpSpPr>
            <p:cNvPr id="35" name="Group 14"/>
            <p:cNvGrpSpPr/>
            <p:nvPr/>
          </p:nvGrpSpPr>
          <p:grpSpPr>
            <a:xfrm rot="0">
              <a:off x="2471092" y="4621235"/>
              <a:ext cx="9054269" cy="1512865"/>
              <a:chOff x="2471092" y="4621235"/>
              <a:chExt cx="9054269" cy="1512865"/>
            </a:xfrm>
          </p:grpSpPr>
          <p:sp>
            <p:nvSpPr>
              <p:cNvPr id="1048607" name="TextBox 15"/>
              <p:cNvSpPr txBox="1"/>
              <p:nvPr/>
            </p:nvSpPr>
            <p:spPr>
              <a:xfrm>
                <a:off x="4920742" y="5418200"/>
                <a:ext cx="6604619" cy="715900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6800" lIns="90000" rIns="90000" rtlCol="0" tIns="46800" vert="horz" wrap="square"/>
              <a:p>
                <a:pPr algn="l">
                  <a:lnSpc>
                    <a:spcPct val="120000"/>
                  </a:lnSpc>
                </a:pPr>
                <a:r>
                  <a:rPr b="0" sz="16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将全球框架适配到郡、市等次国家尺度，使其成为地方决策的实用工具。</a:t>
                </a:r>
                <a:endParaRPr sz="1600" lang="en-US"/>
              </a:p>
            </p:txBody>
          </p:sp>
          <p:sp>
            <p:nvSpPr>
              <p:cNvPr id="1048608" name="TextBox 16"/>
              <p:cNvSpPr txBox="1"/>
              <p:nvPr/>
            </p:nvSpPr>
            <p:spPr>
              <a:xfrm>
                <a:off x="4920742" y="4889167"/>
                <a:ext cx="6604619" cy="516331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6800" lIns="90000" rIns="90000" rtlCol="0" tIns="46800" vert="horz" wrap="square"/>
              <a:p>
                <a:pPr algn="l">
                  <a:spcBef>
                    <a:spcPts val="0"/>
                  </a:spcBef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下沉</a:t>
                </a:r>
                <a:endParaRPr sz="1100" lang="en-US"/>
              </a:p>
            </p:txBody>
          </p:sp>
          <p:sp>
            <p:nvSpPr>
              <p:cNvPr id="1048609" name="TextBox 17"/>
              <p:cNvSpPr txBox="1"/>
              <p:nvPr/>
            </p:nvSpPr>
            <p:spPr>
              <a:xfrm>
                <a:off x="2471092" y="4621235"/>
                <a:ext cx="1096348" cy="1096348"/>
              </a:xfrm>
              <a:prstGeom prst="ellipse"/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03</a:t>
                </a:r>
                <a:endParaRPr sz="1100" lang="en-US"/>
              </a:p>
            </p:txBody>
          </p:sp>
        </p:grpSp>
      </p:grpSp>
      <p:sp>
        <p:nvSpPr>
          <p:cNvPr id="1048610" name="TextBox 18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研究问题与核心概念</a:t>
            </a:r>
            <a:endParaRPr sz="1100"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ebec7c30-da20-4373-8a54-6a7da59c4fbb"/>
          <p:cNvGrpSpPr/>
          <p:nvPr/>
        </p:nvGrpSpPr>
        <p:grpSpPr>
          <a:xfrm rot="0">
            <a:off x="1229650" y="1130300"/>
            <a:ext cx="9720000" cy="5003800"/>
            <a:chOff x="1229650" y="1130300"/>
            <a:chExt cx="9720000" cy="5003800"/>
          </a:xfrm>
        </p:grpSpPr>
        <p:sp>
          <p:nvSpPr>
            <p:cNvPr id="1048611" name="AutoShape 3"/>
            <p:cNvSpPr/>
            <p:nvPr/>
          </p:nvSpPr>
          <p:spPr>
            <a:xfrm>
              <a:off x="1229650" y="1130300"/>
              <a:ext cx="9720000" cy="1008000"/>
            </a:xfrm>
            <a:prstGeom prst="rect"/>
            <a:solidFill>
              <a:srgbClr val="2F2F2F">
                <a:alpha val="10196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12" name="TextBox 4"/>
            <p:cNvSpPr txBox="1"/>
            <p:nvPr/>
          </p:nvSpPr>
          <p:spPr>
            <a:xfrm>
              <a:off x="1377950" y="1184300"/>
              <a:ext cx="9423400" cy="900000"/>
            </a:xfrm>
            <a:prstGeom prst="rect"/>
            <a:ln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ctr"/>
              <a:r>
                <a:rPr b="1" sz="2400" i="0" lang="en-US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双重危机驱动政策创新</a:t>
              </a:r>
              <a:endParaRPr sz="1100" lang="en-US"/>
            </a:p>
          </p:txBody>
        </p:sp>
        <p:grpSp>
          <p:nvGrpSpPr>
            <p:cNvPr id="38" name="Group 5"/>
            <p:cNvGrpSpPr/>
            <p:nvPr/>
          </p:nvGrpSpPr>
          <p:grpSpPr>
            <a:xfrm rot="0">
              <a:off x="1229650" y="2525824"/>
              <a:ext cx="9720000" cy="879823"/>
              <a:chOff x="1906307" y="2053636"/>
              <a:chExt cx="9720000" cy="828000"/>
            </a:xfrm>
          </p:grpSpPr>
          <p:sp>
            <p:nvSpPr>
              <p:cNvPr id="1048613" name="TextBox 6"/>
              <p:cNvSpPr txBox="1"/>
              <p:nvPr/>
            </p:nvSpPr>
            <p:spPr>
              <a:xfrm>
                <a:off x="1906307" y="2179636"/>
                <a:ext cx="612000" cy="576000"/>
              </a:xfrm>
              <a:prstGeom prst="rect"/>
              <a:solidFill>
                <a:srgbClr val="2F2F2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01</a:t>
                </a:r>
                <a:endParaRPr sz="1100" lang="en-US"/>
              </a:p>
            </p:txBody>
          </p:sp>
          <p:sp>
            <p:nvSpPr>
              <p:cNvPr id="1048614" name="TextBox 7"/>
              <p:cNvSpPr txBox="1"/>
              <p:nvPr/>
            </p:nvSpPr>
            <p:spPr>
              <a:xfrm>
                <a:off x="5651074" y="2053636"/>
                <a:ext cx="5975233" cy="82800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6800" lIns="90000" rIns="90000" rtlCol="0" tIns="4680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2019年，康沃尔面临生态危机（宣布气候紧急状态，目标2030年碳中和）与社会危机（英国最贫困郡之一，多区域高度贫困）。</a:t>
                </a:r>
                <a:endParaRPr sz="1400" lang="en-US"/>
              </a:p>
            </p:txBody>
          </p:sp>
          <p:sp>
            <p:nvSpPr>
              <p:cNvPr id="1048615" name="TextBox 8"/>
              <p:cNvSpPr txBox="1"/>
              <p:nvPr/>
            </p:nvSpPr>
            <p:spPr>
              <a:xfrm>
                <a:off x="2626494" y="2053636"/>
                <a:ext cx="2880000" cy="82800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spcBef>
                    <a:spcPts val="0"/>
                  </a:spcBef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双重危机驱动</a:t>
                </a:r>
                <a:endParaRPr sz="1100" lang="en-US"/>
              </a:p>
            </p:txBody>
          </p:sp>
        </p:grpSp>
        <p:grpSp>
          <p:nvGrpSpPr>
            <p:cNvPr id="39" name="Group 9"/>
            <p:cNvGrpSpPr/>
            <p:nvPr/>
          </p:nvGrpSpPr>
          <p:grpSpPr>
            <a:xfrm rot="0">
              <a:off x="1229650" y="3793171"/>
              <a:ext cx="9720000" cy="879823"/>
              <a:chOff x="1906307" y="3057001"/>
              <a:chExt cx="9720000" cy="828000"/>
            </a:xfrm>
          </p:grpSpPr>
          <p:sp>
            <p:nvSpPr>
              <p:cNvPr id="1048616" name="TextBox 10"/>
              <p:cNvSpPr txBox="1"/>
              <p:nvPr/>
            </p:nvSpPr>
            <p:spPr>
              <a:xfrm>
                <a:off x="1906307" y="3183001"/>
                <a:ext cx="612000" cy="576000"/>
              </a:xfrm>
              <a:prstGeom prst="rect"/>
              <a:solidFill>
                <a:srgbClr val="2F2F2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02</a:t>
                </a:r>
                <a:endParaRPr sz="1100" lang="en-US"/>
              </a:p>
            </p:txBody>
          </p:sp>
          <p:sp>
            <p:nvSpPr>
              <p:cNvPr id="1048617" name="TextBox 11"/>
              <p:cNvSpPr txBox="1"/>
              <p:nvPr/>
            </p:nvSpPr>
            <p:spPr>
              <a:xfrm>
                <a:off x="5651074" y="3057001"/>
                <a:ext cx="5975233" cy="82800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6800" lIns="90000" rIns="90000" rtlCol="0" tIns="4680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需要一个能同时整合社会正义与生态边界的决策工具，以弥补原有评估机制的不足。</a:t>
                </a:r>
                <a:endParaRPr sz="1400" lang="en-US"/>
              </a:p>
            </p:txBody>
          </p:sp>
          <p:sp>
            <p:nvSpPr>
              <p:cNvPr id="1048618" name="TextBox 12"/>
              <p:cNvSpPr txBox="1"/>
              <p:nvPr/>
            </p:nvSpPr>
            <p:spPr>
              <a:xfrm>
                <a:off x="2626494" y="3057001"/>
                <a:ext cx="2880000" cy="82800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spcBef>
                    <a:spcPts val="0"/>
                  </a:spcBef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政策缺口</a:t>
                </a:r>
                <a:endParaRPr sz="1100" lang="en-US"/>
              </a:p>
            </p:txBody>
          </p:sp>
        </p:grpSp>
        <p:grpSp>
          <p:nvGrpSpPr>
            <p:cNvPr id="40" name="Group 13"/>
            <p:cNvGrpSpPr/>
            <p:nvPr/>
          </p:nvGrpSpPr>
          <p:grpSpPr>
            <a:xfrm rot="0">
              <a:off x="1229650" y="5060518"/>
              <a:ext cx="9720000" cy="879823"/>
              <a:chOff x="1906307" y="4060366"/>
              <a:chExt cx="9720000" cy="828000"/>
            </a:xfrm>
          </p:grpSpPr>
          <p:sp>
            <p:nvSpPr>
              <p:cNvPr id="1048619" name="TextBox 14"/>
              <p:cNvSpPr txBox="1"/>
              <p:nvPr/>
            </p:nvSpPr>
            <p:spPr>
              <a:xfrm>
                <a:off x="1906307" y="4186366"/>
                <a:ext cx="612000" cy="576000"/>
              </a:xfrm>
              <a:prstGeom prst="rect"/>
              <a:solidFill>
                <a:srgbClr val="2F2F2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03</a:t>
                </a:r>
                <a:endParaRPr sz="1100" lang="en-US"/>
              </a:p>
            </p:txBody>
          </p:sp>
          <p:sp>
            <p:nvSpPr>
              <p:cNvPr id="1048620" name="TextBox 15"/>
              <p:cNvSpPr txBox="1"/>
              <p:nvPr/>
            </p:nvSpPr>
            <p:spPr>
              <a:xfrm>
                <a:off x="5651074" y="4060366"/>
                <a:ext cx="5975233" cy="82800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6800" lIns="90000" rIns="90000" rtlCol="0" tIns="4680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议会采纳甜甜圈模型，作为“碳中和行动计划”的指导框架，以期系统性解决双重危机</a:t>
                </a: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。</a:t>
                </a:r>
                <a:endParaRPr sz="1100" lang="en-US"/>
              </a:p>
            </p:txBody>
          </p:sp>
          <p:sp>
            <p:nvSpPr>
              <p:cNvPr id="1048621" name="TextBox 16"/>
              <p:cNvSpPr txBox="1"/>
              <p:nvPr/>
            </p:nvSpPr>
            <p:spPr>
              <a:xfrm>
                <a:off x="2626494" y="4060366"/>
                <a:ext cx="2880000" cy="828000"/>
              </a:xfrm>
              <a:prstGeom prst="rect"/>
              <a:ln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spcBef>
                    <a:spcPts val="0"/>
                  </a:spcBef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理论引入</a:t>
                </a:r>
                <a:endParaRPr sz="1100" lang="en-US"/>
              </a:p>
            </p:txBody>
          </p:sp>
        </p:grpSp>
        <p:sp>
          <p:nvSpPr>
            <p:cNvPr id="1048622" name="AutoShape 17"/>
            <p:cNvSpPr/>
            <p:nvPr/>
          </p:nvSpPr>
          <p:spPr>
            <a:xfrm>
              <a:off x="1229650" y="2332062"/>
              <a:ext cx="9720000" cy="0"/>
            </a:xfrm>
            <a:prstGeom prst="line"/>
            <a:ln w="1270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048623" name="AutoShape 18"/>
            <p:cNvSpPr/>
            <p:nvPr/>
          </p:nvSpPr>
          <p:spPr>
            <a:xfrm>
              <a:off x="1229650" y="3599409"/>
              <a:ext cx="9720000" cy="0"/>
            </a:xfrm>
            <a:prstGeom prst="line"/>
            <a:ln w="1270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048624" name="AutoShape 19"/>
            <p:cNvSpPr/>
            <p:nvPr/>
          </p:nvSpPr>
          <p:spPr>
            <a:xfrm>
              <a:off x="1229650" y="4866756"/>
              <a:ext cx="9720000" cy="0"/>
            </a:xfrm>
            <a:prstGeom prst="line"/>
            <a:ln w="1270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048625" name="AutoShape 20"/>
            <p:cNvSpPr/>
            <p:nvPr/>
          </p:nvSpPr>
          <p:spPr>
            <a:xfrm>
              <a:off x="1229650" y="6134100"/>
              <a:ext cx="9720000" cy="0"/>
            </a:xfrm>
            <a:prstGeom prst="line"/>
            <a:ln w="1270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</p:grpSp>
      <p:sp>
        <p:nvSpPr>
          <p:cNvPr id="1048626" name="TextBox 21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康沃尔为什么采用甜甜圈？</a:t>
            </a:r>
            <a:endParaRPr sz="1100"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3969b66e-eff3-4d53-a610-88d23d7d03be"/>
          <p:cNvGrpSpPr/>
          <p:nvPr/>
        </p:nvGrpSpPr>
        <p:grpSpPr>
          <a:xfrm rot="0">
            <a:off x="0" y="1028700"/>
            <a:ext cx="12192000" cy="5105400"/>
            <a:chOff x="0" y="1028700"/>
            <a:chExt cx="12192000" cy="5105400"/>
          </a:xfrm>
        </p:grpSpPr>
        <p:sp>
          <p:nvSpPr>
            <p:cNvPr id="1048627" name="TextBox 3"/>
            <p:cNvSpPr txBox="1"/>
            <p:nvPr/>
          </p:nvSpPr>
          <p:spPr>
            <a:xfrm>
              <a:off x="3865858" y="1028700"/>
              <a:ext cx="4460283" cy="918751"/>
            </a:xfrm>
            <a:prstGeom prst="rect"/>
            <a:ln>
              <a:headEnd type="none"/>
              <a:tailEnd type="none"/>
            </a:ln>
          </p:spPr>
          <p:txBody>
            <a:bodyPr anchor="ctr" anchorCtr="1" bIns="45720" lIns="91440" rIns="91440" rtlCol="0" tIns="45720" vert="horz" wrap="square"/>
            <a:p>
              <a:pPr algn="ctr"/>
              <a:r>
                <a:rPr b="1" sz="2400" i="0" lang="en-US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康沃尔发展与决策轮（CDDW）</a:t>
              </a:r>
              <a:endParaRPr sz="1100" lang="en-US"/>
            </a:p>
          </p:txBody>
        </p:sp>
        <p:sp>
          <p:nvSpPr>
            <p:cNvPr id="1048628" name="AutoShape 4"/>
            <p:cNvSpPr/>
            <p:nvPr/>
          </p:nvSpPr>
          <p:spPr>
            <a:xfrm>
              <a:off x="0" y="2299351"/>
              <a:ext cx="12192000" cy="0"/>
            </a:xfrm>
            <a:prstGeom prst="line"/>
            <a:ln w="25400">
              <a:solidFill>
                <a:srgbClr val="496341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grpSp>
          <p:nvGrpSpPr>
            <p:cNvPr id="43" name="Group 5"/>
            <p:cNvGrpSpPr/>
            <p:nvPr/>
          </p:nvGrpSpPr>
          <p:grpSpPr>
            <a:xfrm rot="0">
              <a:off x="1788345" y="2087540"/>
              <a:ext cx="2087106" cy="4046560"/>
              <a:chOff x="1788345" y="2087540"/>
              <a:chExt cx="2087106" cy="4046560"/>
            </a:xfrm>
          </p:grpSpPr>
          <p:sp>
            <p:nvSpPr>
              <p:cNvPr id="1048629" name="AutoShape 6"/>
              <p:cNvSpPr/>
              <p:nvPr/>
            </p:nvSpPr>
            <p:spPr>
              <a:xfrm>
                <a:off x="1871002" y="2087540"/>
                <a:ext cx="1090048" cy="423621"/>
              </a:xfrm>
              <a:prstGeom prst="chevron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44" name="Group 7"/>
              <p:cNvGrpSpPr/>
              <p:nvPr/>
            </p:nvGrpSpPr>
            <p:grpSpPr>
              <a:xfrm rot="0">
                <a:off x="1788345" y="3038105"/>
                <a:ext cx="2087106" cy="3095995"/>
                <a:chOff x="1788345" y="3038105"/>
                <a:chExt cx="2087106" cy="3095995"/>
              </a:xfrm>
            </p:grpSpPr>
            <p:sp>
              <p:nvSpPr>
                <p:cNvPr id="1048630" name="TextBox 8"/>
                <p:cNvSpPr txBox="1"/>
                <p:nvPr/>
              </p:nvSpPr>
              <p:spPr>
                <a:xfrm>
                  <a:off x="1788345" y="3717597"/>
                  <a:ext cx="2087106" cy="601805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b" anchorCtr="0" bIns="45720" lIns="91440" rIns="91440" rtlCol="0" tIns="45720" vert="horz" wrap="square"/>
                <a:p>
                  <a:pPr algn="l"/>
                  <a:r>
                    <a:rPr b="1" sz="18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开发与迭代</a:t>
                  </a:r>
                  <a:endParaRPr sz="1100" lang="en-US"/>
                </a:p>
              </p:txBody>
            </p:sp>
            <p:sp>
              <p:nvSpPr>
                <p:cNvPr id="1048631" name="TextBox 9"/>
                <p:cNvSpPr txBox="1"/>
                <p:nvPr/>
              </p:nvSpPr>
              <p:spPr>
                <a:xfrm>
                  <a:off x="1788346" y="4319402"/>
                  <a:ext cx="2087105" cy="1814698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square"/>
                <a:p>
                  <a:pPr algn="l">
                    <a:lnSpc>
                      <a:spcPct val="130000"/>
                    </a:lnSpc>
                  </a:pPr>
                  <a:r>
                    <a:rPr b="0" sz="14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2020年夏基于Excel开发原型，2021年后升级为Power Apps数字工具，提升可用性与效率。</a:t>
                  </a:r>
                  <a:endParaRPr sz="1400" lang="en-US"/>
                </a:p>
              </p:txBody>
            </p:sp>
            <p:sp>
              <p:nvSpPr>
                <p:cNvPr id="1048632" name="TextBox 10"/>
                <p:cNvSpPr txBox="1"/>
                <p:nvPr/>
              </p:nvSpPr>
              <p:spPr>
                <a:xfrm>
                  <a:off x="1788345" y="3038105"/>
                  <a:ext cx="681926" cy="601805"/>
                </a:xfrm>
                <a:prstGeom prst="rect"/>
                <a:ln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none"/>
                <a:p>
                  <a:pPr algn="l"/>
                  <a:r>
                    <a:rPr b="1" sz="3200" i="0" lang="en-US">
                      <a:solidFill>
                        <a:srgbClr val="EEBC3B">
                          <a:alpha val="100000"/>
                        </a:srgbClr>
                      </a:solidFill>
                      <a:latin typeface="Arial" panose="020B0604020202090204"/>
                      <a:ea typeface="Arial" panose="020B0604020202090204"/>
                      <a:cs typeface="Arial" panose="020B0604020202090204"/>
                    </a:rPr>
                    <a:t>01</a:t>
                  </a:r>
                  <a:endParaRPr sz="1100" lang="en-US"/>
                </a:p>
              </p:txBody>
            </p:sp>
          </p:grpSp>
        </p:grpSp>
        <p:grpSp>
          <p:nvGrpSpPr>
            <p:cNvPr id="45" name="Group 11"/>
            <p:cNvGrpSpPr/>
            <p:nvPr/>
          </p:nvGrpSpPr>
          <p:grpSpPr>
            <a:xfrm rot="0">
              <a:off x="4233130" y="2087540"/>
              <a:ext cx="2087106" cy="4046560"/>
              <a:chOff x="1788345" y="2087540"/>
              <a:chExt cx="2087106" cy="4046560"/>
            </a:xfrm>
          </p:grpSpPr>
          <p:sp>
            <p:nvSpPr>
              <p:cNvPr id="1048633" name="AutoShape 12"/>
              <p:cNvSpPr/>
              <p:nvPr/>
            </p:nvSpPr>
            <p:spPr>
              <a:xfrm>
                <a:off x="1871002" y="2087540"/>
                <a:ext cx="1090048" cy="423621"/>
              </a:xfrm>
              <a:prstGeom prst="chevron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46" name="Group 13"/>
              <p:cNvGrpSpPr/>
              <p:nvPr/>
            </p:nvGrpSpPr>
            <p:grpSpPr>
              <a:xfrm rot="0">
                <a:off x="1788345" y="3038105"/>
                <a:ext cx="2087106" cy="3095995"/>
                <a:chOff x="1788345" y="3038105"/>
                <a:chExt cx="2087106" cy="3095995"/>
              </a:xfrm>
            </p:grpSpPr>
            <p:sp>
              <p:nvSpPr>
                <p:cNvPr id="1048634" name="TextBox 14"/>
                <p:cNvSpPr txBox="1"/>
                <p:nvPr/>
              </p:nvSpPr>
              <p:spPr>
                <a:xfrm>
                  <a:off x="1788345" y="3717597"/>
                  <a:ext cx="2087106" cy="601805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b" anchorCtr="0" bIns="45720" lIns="91440" rIns="91440" rtlCol="0" tIns="45720" vert="horz" wrap="square"/>
                <a:p>
                  <a:pPr algn="l"/>
                  <a:r>
                    <a:rPr b="1" sz="18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工具结构</a:t>
                  </a:r>
                  <a:endParaRPr sz="1100" lang="en-US"/>
                </a:p>
              </p:txBody>
            </p:sp>
            <p:sp>
              <p:nvSpPr>
                <p:cNvPr id="1048635" name="TextBox 15"/>
                <p:cNvSpPr txBox="1"/>
                <p:nvPr/>
              </p:nvSpPr>
              <p:spPr>
                <a:xfrm>
                  <a:off x="1788346" y="4319402"/>
                  <a:ext cx="2087105" cy="1814698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square"/>
                <a:p>
                  <a:pPr algn="l">
                    <a:lnSpc>
                      <a:spcPct val="130000"/>
                    </a:lnSpc>
                  </a:pPr>
                  <a:r>
                    <a:rPr b="0" sz="14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内轮聚焦社会与经济（财富、住房、健康等），外轮关注生态与环境（排放、水、生物多样性等）。</a:t>
                  </a:r>
                  <a:endParaRPr sz="1400" lang="en-US"/>
                </a:p>
              </p:txBody>
            </p:sp>
            <p:sp>
              <p:nvSpPr>
                <p:cNvPr id="1048636" name="TextBox 16"/>
                <p:cNvSpPr txBox="1"/>
                <p:nvPr/>
              </p:nvSpPr>
              <p:spPr>
                <a:xfrm>
                  <a:off x="1788345" y="3038105"/>
                  <a:ext cx="681926" cy="601805"/>
                </a:xfrm>
                <a:prstGeom prst="rect"/>
                <a:ln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none"/>
                <a:p>
                  <a:pPr algn="l"/>
                  <a:r>
                    <a:rPr b="1" sz="3200" i="0" lang="en-US">
                      <a:solidFill>
                        <a:srgbClr val="EEBC3B">
                          <a:alpha val="100000"/>
                        </a:srgbClr>
                      </a:solidFill>
                      <a:latin typeface="Arial" panose="020B0604020202090204"/>
                      <a:ea typeface="Arial" panose="020B0604020202090204"/>
                      <a:cs typeface="Arial" panose="020B0604020202090204"/>
                    </a:rPr>
                    <a:t>02</a:t>
                  </a:r>
                  <a:endParaRPr sz="1100" lang="en-US"/>
                </a:p>
              </p:txBody>
            </p:sp>
          </p:grpSp>
        </p:grpSp>
        <p:grpSp>
          <p:nvGrpSpPr>
            <p:cNvPr id="47" name="Group 17"/>
            <p:cNvGrpSpPr/>
            <p:nvPr/>
          </p:nvGrpSpPr>
          <p:grpSpPr>
            <a:xfrm rot="0">
              <a:off x="6677915" y="2087540"/>
              <a:ext cx="2087106" cy="4046560"/>
              <a:chOff x="1788345" y="2087540"/>
              <a:chExt cx="2087106" cy="4046560"/>
            </a:xfrm>
          </p:grpSpPr>
          <p:sp>
            <p:nvSpPr>
              <p:cNvPr id="1048637" name="AutoShape 18"/>
              <p:cNvSpPr/>
              <p:nvPr/>
            </p:nvSpPr>
            <p:spPr>
              <a:xfrm>
                <a:off x="1871002" y="2087540"/>
                <a:ext cx="1090048" cy="423621"/>
              </a:xfrm>
              <a:prstGeom prst="chevron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48" name="Group 19"/>
              <p:cNvGrpSpPr/>
              <p:nvPr/>
            </p:nvGrpSpPr>
            <p:grpSpPr>
              <a:xfrm rot="0">
                <a:off x="1788345" y="3038105"/>
                <a:ext cx="2087106" cy="3095995"/>
                <a:chOff x="1788345" y="3038105"/>
                <a:chExt cx="2087106" cy="3095995"/>
              </a:xfrm>
            </p:grpSpPr>
            <p:sp>
              <p:nvSpPr>
                <p:cNvPr id="1048638" name="TextBox 20"/>
                <p:cNvSpPr txBox="1"/>
                <p:nvPr/>
              </p:nvSpPr>
              <p:spPr>
                <a:xfrm>
                  <a:off x="1788345" y="3717597"/>
                  <a:ext cx="2087106" cy="601805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b" anchorCtr="0" bIns="45720" lIns="91440" rIns="91440" rtlCol="0" tIns="45720" vert="horz" wrap="square"/>
                <a:p>
                  <a:pPr algn="l"/>
                  <a:r>
                    <a:rPr b="1" sz="18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评分机制</a:t>
                  </a:r>
                  <a:endParaRPr sz="1100" lang="en-US"/>
                </a:p>
              </p:txBody>
            </p:sp>
            <p:sp>
              <p:nvSpPr>
                <p:cNvPr id="1048639" name="TextBox 21"/>
                <p:cNvSpPr txBox="1"/>
                <p:nvPr/>
              </p:nvSpPr>
              <p:spPr>
                <a:xfrm>
                  <a:off x="1788346" y="4319402"/>
                  <a:ext cx="2087105" cy="1814698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square"/>
                <a:p>
                  <a:pPr algn="l">
                    <a:lnSpc>
                      <a:spcPct val="130000"/>
                    </a:lnSpc>
                  </a:pPr>
                  <a:r>
                    <a:rPr b="0" sz="14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采用五级量表（–2 到 +2），自动生成“交通灯”式评估结果（红-黄-绿），直观展示影响。</a:t>
                  </a:r>
                  <a:endParaRPr sz="1400" lang="en-US"/>
                </a:p>
              </p:txBody>
            </p:sp>
            <p:sp>
              <p:nvSpPr>
                <p:cNvPr id="1048640" name="TextBox 22"/>
                <p:cNvSpPr txBox="1"/>
                <p:nvPr/>
              </p:nvSpPr>
              <p:spPr>
                <a:xfrm>
                  <a:off x="1788345" y="3038105"/>
                  <a:ext cx="681926" cy="601805"/>
                </a:xfrm>
                <a:prstGeom prst="rect"/>
                <a:ln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none"/>
                <a:p>
                  <a:pPr algn="l"/>
                  <a:r>
                    <a:rPr b="1" sz="3200" i="0" lang="en-US">
                      <a:solidFill>
                        <a:srgbClr val="EEBC3B">
                          <a:alpha val="100000"/>
                        </a:srgbClr>
                      </a:solidFill>
                      <a:latin typeface="Arial" panose="020B0604020202090204"/>
                      <a:ea typeface="Arial" panose="020B0604020202090204"/>
                      <a:cs typeface="Arial" panose="020B0604020202090204"/>
                    </a:rPr>
                    <a:t>03</a:t>
                  </a:r>
                  <a:endParaRPr sz="1100" lang="en-US"/>
                </a:p>
              </p:txBody>
            </p:sp>
          </p:grpSp>
        </p:grpSp>
        <p:grpSp>
          <p:nvGrpSpPr>
            <p:cNvPr id="49" name="Group 23"/>
            <p:cNvGrpSpPr/>
            <p:nvPr/>
          </p:nvGrpSpPr>
          <p:grpSpPr>
            <a:xfrm rot="0">
              <a:off x="9122701" y="2087540"/>
              <a:ext cx="2087106" cy="4046560"/>
              <a:chOff x="1788345" y="2087540"/>
              <a:chExt cx="2087106" cy="4046560"/>
            </a:xfrm>
          </p:grpSpPr>
          <p:sp>
            <p:nvSpPr>
              <p:cNvPr id="1048641" name="AutoShape 24"/>
              <p:cNvSpPr/>
              <p:nvPr/>
            </p:nvSpPr>
            <p:spPr>
              <a:xfrm>
                <a:off x="1871002" y="2087540"/>
                <a:ext cx="1090048" cy="423621"/>
              </a:xfrm>
              <a:prstGeom prst="chevron"/>
              <a:solidFill>
                <a:srgbClr val="EEBC3B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50" name="Group 25"/>
              <p:cNvGrpSpPr/>
              <p:nvPr/>
            </p:nvGrpSpPr>
            <p:grpSpPr>
              <a:xfrm rot="0">
                <a:off x="1788345" y="3038105"/>
                <a:ext cx="2087106" cy="3095995"/>
                <a:chOff x="1788345" y="3038105"/>
                <a:chExt cx="2087106" cy="3095995"/>
              </a:xfrm>
            </p:grpSpPr>
            <p:sp>
              <p:nvSpPr>
                <p:cNvPr id="1048642" name="TextBox 26"/>
                <p:cNvSpPr txBox="1"/>
                <p:nvPr/>
              </p:nvSpPr>
              <p:spPr>
                <a:xfrm>
                  <a:off x="1788345" y="3717597"/>
                  <a:ext cx="2087106" cy="601805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b" anchorCtr="0" bIns="45720" lIns="91440" rIns="91440" rtlCol="0" tIns="45720" vert="horz" wrap="square"/>
                <a:p>
                  <a:pPr algn="l"/>
                  <a:r>
                    <a:rPr b="1" sz="18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使用范围</a:t>
                  </a:r>
                  <a:endParaRPr sz="1100" lang="en-US"/>
                </a:p>
              </p:txBody>
            </p:sp>
            <p:sp>
              <p:nvSpPr>
                <p:cNvPr id="1048643" name="TextBox 27"/>
                <p:cNvSpPr txBox="1"/>
                <p:nvPr/>
              </p:nvSpPr>
              <p:spPr>
                <a:xfrm>
                  <a:off x="1788346" y="4319402"/>
                  <a:ext cx="2087105" cy="1814698"/>
                </a:xfrm>
                <a:prstGeom prst="rect"/>
                <a:ln>
                  <a:prstDash val="solid"/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square"/>
                <a:p>
                  <a:pPr algn="l">
                    <a:lnSpc>
                      <a:spcPct val="130000"/>
                    </a:lnSpc>
                  </a:pPr>
                  <a:r>
                    <a:rPr b="0" sz="1400" i="0" lang="en-US">
                      <a:solidFill>
                        <a:srgbClr val="2F2F2F">
                          <a:alpha val="100000"/>
                        </a:srgbClr>
                      </a:solidFill>
                      <a:latin typeface="微软雅黑"/>
                      <a:ea typeface="微软雅黑"/>
                      <a:cs typeface="微软雅黑"/>
                    </a:rPr>
                    <a:t>自2019年9月起应用于内阁决策，2021年起覆盖所有战略、政策与项目开发，2024年纳入年度预算与可持续采购。</a:t>
                  </a:r>
                  <a:endParaRPr sz="1400" lang="en-US"/>
                </a:p>
              </p:txBody>
            </p:sp>
            <p:sp>
              <p:nvSpPr>
                <p:cNvPr id="1048644" name="TextBox 28"/>
                <p:cNvSpPr txBox="1"/>
                <p:nvPr/>
              </p:nvSpPr>
              <p:spPr>
                <a:xfrm>
                  <a:off x="1788345" y="3038105"/>
                  <a:ext cx="681926" cy="601805"/>
                </a:xfrm>
                <a:prstGeom prst="rect"/>
                <a:ln>
                  <a:headEnd type="none"/>
                  <a:tailEnd type="none"/>
                </a:ln>
              </p:spPr>
              <p:txBody>
                <a:bodyPr anchor="t" anchorCtr="0" bIns="45720" lIns="91440" rIns="91440" rtlCol="0" tIns="45720" vert="horz" wrap="none"/>
                <a:p>
                  <a:pPr algn="l"/>
                  <a:r>
                    <a:rPr b="1" sz="3200" i="0" lang="en-US">
                      <a:solidFill>
                        <a:srgbClr val="EEBC3B">
                          <a:alpha val="100000"/>
                        </a:srgbClr>
                      </a:solidFill>
                      <a:latin typeface="Arial" panose="020B0604020202090204"/>
                      <a:ea typeface="Arial" panose="020B0604020202090204"/>
                      <a:cs typeface="Arial" panose="020B0604020202090204"/>
                    </a:rPr>
                    <a:t>04</a:t>
                  </a:r>
                  <a:endParaRPr sz="1100" lang="en-US"/>
                </a:p>
              </p:txBody>
            </p:sp>
          </p:grpSp>
        </p:grpSp>
      </p:grpSp>
      <p:sp>
        <p:nvSpPr>
          <p:cNvPr id="1048645" name="TextBox 29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做了什么？——核心工具</a:t>
            </a:r>
            <a:endParaRPr sz="1100"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57e2def4-1c2c-416c-89d0-62bd313d5192"/>
          <p:cNvGrpSpPr/>
          <p:nvPr/>
        </p:nvGrpSpPr>
        <p:grpSpPr>
          <a:xfrm rot="0">
            <a:off x="0" y="-27"/>
            <a:ext cx="12192000" cy="6858027"/>
            <a:chOff x="0" y="-27"/>
            <a:chExt cx="12192000" cy="6858027"/>
          </a:xfrm>
        </p:grpSpPr>
        <p:sp>
          <p:nvSpPr>
            <p:cNvPr id="1048646" name="AutoShape 3"/>
            <p:cNvSpPr/>
            <p:nvPr/>
          </p:nvSpPr>
          <p:spPr>
            <a:xfrm>
              <a:off x="0" y="2799872"/>
              <a:ext cx="12192000" cy="4058128"/>
            </a:xfrm>
            <a:custGeom>
              <a:avLst/>
              <a:ahLst/>
              <a:rect l="l" t="t" r="r" b="b"/>
              <a:pathLst>
                <a:path w="12192000" h="4058128">
                  <a:moveTo>
                    <a:pt x="0" y="0"/>
                  </a:moveTo>
                  <a:lnTo>
                    <a:pt x="12192000" y="0"/>
                  </a:lnTo>
                  <a:lnTo>
                    <a:pt x="12192000" y="4058128"/>
                  </a:lnTo>
                  <a:lnTo>
                    <a:pt x="0" y="4058128"/>
                  </a:lnTo>
                  <a:close/>
                </a:path>
              </a:pathLst>
            </a:custGeom>
            <a:solidFill>
              <a:srgbClr val="F05052">
                <a:alpha val="6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47" name="TextBox 4"/>
            <p:cNvSpPr txBox="1"/>
            <p:nvPr/>
          </p:nvSpPr>
          <p:spPr>
            <a:xfrm>
              <a:off x="660400" y="1130300"/>
              <a:ext cx="10858500" cy="1102761"/>
            </a:xfrm>
            <a:prstGeom prst="rect"/>
            <a:ln>
              <a:prstDash val="solid"/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ctr"/>
              <a:r>
                <a:rPr b="1" sz="2400" i="0" lang="en-US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以官方文件固化转型目标</a:t>
              </a:r>
              <a:endParaRPr sz="1100" lang="en-US"/>
            </a:p>
          </p:txBody>
        </p:sp>
        <p:sp>
          <p:nvSpPr>
            <p:cNvPr id="1048648" name="AutoShape 5"/>
            <p:cNvSpPr/>
            <p:nvPr/>
          </p:nvSpPr>
          <p:spPr>
            <a:xfrm>
              <a:off x="11098493" y="-27"/>
              <a:ext cx="770547" cy="1266640"/>
            </a:xfrm>
            <a:custGeom>
              <a:avLst/>
              <a:ahLst/>
              <a:rect l="l" t="t" r="r" b="b"/>
              <a:pathLst>
                <a:path w="1259520" h="2070423">
                  <a:moveTo>
                    <a:pt x="1155030" y="0"/>
                  </a:moveTo>
                  <a:lnTo>
                    <a:pt x="1259519" y="0"/>
                  </a:lnTo>
                  <a:lnTo>
                    <a:pt x="1259519" y="1715853"/>
                  </a:lnTo>
                  <a:lnTo>
                    <a:pt x="1259520" y="1715853"/>
                  </a:lnTo>
                  <a:lnTo>
                    <a:pt x="1259519" y="1715862"/>
                  </a:lnTo>
                  <a:lnTo>
                    <a:pt x="1259519" y="1755485"/>
                  </a:lnTo>
                  <a:lnTo>
                    <a:pt x="1254991" y="1755485"/>
                  </a:lnTo>
                  <a:lnTo>
                    <a:pt x="1251337" y="1787455"/>
                  </a:lnTo>
                  <a:cubicBezTo>
                    <a:pt x="1217271" y="1949167"/>
                    <a:pt x="1081973" y="2069637"/>
                    <a:pt x="920456" y="2070420"/>
                  </a:cubicBezTo>
                  <a:cubicBezTo>
                    <a:pt x="758818" y="2071204"/>
                    <a:pt x="622433" y="1951880"/>
                    <a:pt x="587097" y="1790360"/>
                  </a:cubicBezTo>
                  <a:lnTo>
                    <a:pt x="579761" y="1730258"/>
                  </a:lnTo>
                  <a:lnTo>
                    <a:pt x="578360" y="1723319"/>
                  </a:lnTo>
                  <a:lnTo>
                    <a:pt x="578360" y="1718780"/>
                  </a:lnTo>
                  <a:lnTo>
                    <a:pt x="578360" y="416009"/>
                  </a:lnTo>
                  <a:lnTo>
                    <a:pt x="573083" y="368536"/>
                  </a:lnTo>
                  <a:cubicBezTo>
                    <a:pt x="549393" y="253163"/>
                    <a:pt x="455111" y="167186"/>
                    <a:pt x="342535" y="166613"/>
                  </a:cubicBezTo>
                  <a:cubicBezTo>
                    <a:pt x="229839" y="166039"/>
                    <a:pt x="134763" y="251227"/>
                    <a:pt x="110195" y="366501"/>
                  </a:cubicBezTo>
                  <a:lnTo>
                    <a:pt x="104490" y="414608"/>
                  </a:lnTo>
                  <a:lnTo>
                    <a:pt x="104489" y="1045193"/>
                  </a:lnTo>
                  <a:cubicBezTo>
                    <a:pt x="104489" y="1074047"/>
                    <a:pt x="81098" y="1097438"/>
                    <a:pt x="52244" y="1097438"/>
                  </a:cubicBezTo>
                  <a:lnTo>
                    <a:pt x="52245" y="1097437"/>
                  </a:lnTo>
                  <a:cubicBezTo>
                    <a:pt x="23391" y="1097437"/>
                    <a:pt x="0" y="1074046"/>
                    <a:pt x="0" y="1045192"/>
                  </a:cubicBezTo>
                  <a:lnTo>
                    <a:pt x="0" y="409683"/>
                  </a:lnTo>
                  <a:lnTo>
                    <a:pt x="1812" y="400711"/>
                  </a:lnTo>
                  <a:lnTo>
                    <a:pt x="8914" y="342641"/>
                  </a:lnTo>
                  <a:cubicBezTo>
                    <a:pt x="44326" y="181121"/>
                    <a:pt x="181000" y="61797"/>
                    <a:pt x="342981" y="62581"/>
                  </a:cubicBezTo>
                  <a:cubicBezTo>
                    <a:pt x="504841" y="63364"/>
                    <a:pt x="640427" y="183834"/>
                    <a:pt x="674565" y="345546"/>
                  </a:cubicBezTo>
                  <a:lnTo>
                    <a:pt x="680678" y="398924"/>
                  </a:lnTo>
                  <a:lnTo>
                    <a:pt x="682850" y="409683"/>
                  </a:lnTo>
                  <a:lnTo>
                    <a:pt x="682849" y="1721595"/>
                  </a:lnTo>
                  <a:lnTo>
                    <a:pt x="688163" y="1766500"/>
                  </a:lnTo>
                  <a:cubicBezTo>
                    <a:pt x="712679" y="1881774"/>
                    <a:pt x="807553" y="1966962"/>
                    <a:pt x="920010" y="1966389"/>
                  </a:cubicBezTo>
                  <a:cubicBezTo>
                    <a:pt x="1032348" y="1965816"/>
                    <a:pt x="1126430" y="1879838"/>
                    <a:pt x="1150070" y="1764465"/>
                  </a:cubicBezTo>
                  <a:lnTo>
                    <a:pt x="1155030" y="1719753"/>
                  </a:lnTo>
                  <a:close/>
                </a:path>
              </a:pathLst>
            </a:custGeom>
            <a:solidFill>
              <a:srgbClr val="778495">
                <a:alpha val="4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49" name="AutoShape 6"/>
            <p:cNvSpPr/>
            <p:nvPr/>
          </p:nvSpPr>
          <p:spPr>
            <a:xfrm>
              <a:off x="11233787" y="218646"/>
              <a:ext cx="146367" cy="876099"/>
            </a:xfrm>
            <a:prstGeom prst="roundRect">
              <a:avLst>
                <a:gd name="adj" fmla="val 50000"/>
              </a:avLst>
            </a:prstGeom>
            <a:solidFill>
              <a:srgbClr val="EEBC3B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50" name="AutoShape 7"/>
            <p:cNvSpPr/>
            <p:nvPr/>
          </p:nvSpPr>
          <p:spPr>
            <a:xfrm>
              <a:off x="11589892" y="-10"/>
              <a:ext cx="146367" cy="369797"/>
            </a:xfrm>
            <a:custGeom>
              <a:avLst/>
              <a:ahLst/>
              <a:rect l="l" t="t" r="r" b="b"/>
              <a:pathLst>
                <a:path w="239248" h="604463">
                  <a:moveTo>
                    <a:pt x="4408" y="0"/>
                  </a:moveTo>
                  <a:lnTo>
                    <a:pt x="234840" y="0"/>
                  </a:lnTo>
                  <a:lnTo>
                    <a:pt x="239248" y="21835"/>
                  </a:lnTo>
                  <a:lnTo>
                    <a:pt x="239248" y="484839"/>
                  </a:lnTo>
                  <a:cubicBezTo>
                    <a:pt x="239248" y="550906"/>
                    <a:pt x="185691" y="604463"/>
                    <a:pt x="119624" y="604463"/>
                  </a:cubicBezTo>
                  <a:cubicBezTo>
                    <a:pt x="53557" y="604463"/>
                    <a:pt x="0" y="550906"/>
                    <a:pt x="0" y="484839"/>
                  </a:cubicBezTo>
                  <a:lnTo>
                    <a:pt x="0" y="21835"/>
                  </a:lnTo>
                  <a:close/>
                </a:path>
              </a:pathLst>
            </a:custGeom>
            <a:solidFill>
              <a:srgbClr val="37BCDA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51" name="AutoShape 8"/>
            <p:cNvSpPr/>
            <p:nvPr/>
          </p:nvSpPr>
          <p:spPr>
            <a:xfrm>
              <a:off x="11589892" y="936598"/>
              <a:ext cx="146367" cy="511202"/>
            </a:xfrm>
            <a:prstGeom prst="roundRect">
              <a:avLst>
                <a:gd name="adj" fmla="val 50000"/>
              </a:avLst>
            </a:prstGeom>
            <a:solidFill>
              <a:srgbClr val="EEBC3B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52" name="AutoShape 9"/>
            <p:cNvSpPr/>
            <p:nvPr/>
          </p:nvSpPr>
          <p:spPr>
            <a:xfrm flipV="1">
              <a:off x="162098" y="5924704"/>
              <a:ext cx="601655" cy="933294"/>
            </a:xfrm>
            <a:custGeom>
              <a:avLst/>
              <a:ahLst/>
              <a:rect l="l" t="t" r="r" b="b"/>
              <a:pathLst>
                <a:path w="1259520" h="2070423">
                  <a:moveTo>
                    <a:pt x="1155030" y="0"/>
                  </a:moveTo>
                  <a:lnTo>
                    <a:pt x="1259519" y="0"/>
                  </a:lnTo>
                  <a:lnTo>
                    <a:pt x="1259519" y="1715853"/>
                  </a:lnTo>
                  <a:lnTo>
                    <a:pt x="1259520" y="1715853"/>
                  </a:lnTo>
                  <a:lnTo>
                    <a:pt x="1259519" y="1715862"/>
                  </a:lnTo>
                  <a:lnTo>
                    <a:pt x="1259519" y="1755485"/>
                  </a:lnTo>
                  <a:lnTo>
                    <a:pt x="1254991" y="1755485"/>
                  </a:lnTo>
                  <a:lnTo>
                    <a:pt x="1251337" y="1787455"/>
                  </a:lnTo>
                  <a:cubicBezTo>
                    <a:pt x="1217271" y="1949167"/>
                    <a:pt x="1081973" y="2069637"/>
                    <a:pt x="920456" y="2070420"/>
                  </a:cubicBezTo>
                  <a:cubicBezTo>
                    <a:pt x="758818" y="2071204"/>
                    <a:pt x="622433" y="1951880"/>
                    <a:pt x="587097" y="1790360"/>
                  </a:cubicBezTo>
                  <a:lnTo>
                    <a:pt x="579761" y="1730258"/>
                  </a:lnTo>
                  <a:lnTo>
                    <a:pt x="578360" y="1723319"/>
                  </a:lnTo>
                  <a:lnTo>
                    <a:pt x="578360" y="1718780"/>
                  </a:lnTo>
                  <a:lnTo>
                    <a:pt x="578360" y="416009"/>
                  </a:lnTo>
                  <a:lnTo>
                    <a:pt x="573083" y="368536"/>
                  </a:lnTo>
                  <a:cubicBezTo>
                    <a:pt x="549393" y="253163"/>
                    <a:pt x="455111" y="167186"/>
                    <a:pt x="342535" y="166613"/>
                  </a:cubicBezTo>
                  <a:cubicBezTo>
                    <a:pt x="229839" y="166039"/>
                    <a:pt x="134763" y="251227"/>
                    <a:pt x="110195" y="366501"/>
                  </a:cubicBezTo>
                  <a:lnTo>
                    <a:pt x="104490" y="414608"/>
                  </a:lnTo>
                  <a:lnTo>
                    <a:pt x="104489" y="1045193"/>
                  </a:lnTo>
                  <a:cubicBezTo>
                    <a:pt x="104489" y="1074047"/>
                    <a:pt x="81098" y="1097438"/>
                    <a:pt x="52244" y="1097438"/>
                  </a:cubicBezTo>
                  <a:lnTo>
                    <a:pt x="52245" y="1097437"/>
                  </a:lnTo>
                  <a:cubicBezTo>
                    <a:pt x="23391" y="1097437"/>
                    <a:pt x="0" y="1074046"/>
                    <a:pt x="0" y="1045192"/>
                  </a:cubicBezTo>
                  <a:lnTo>
                    <a:pt x="0" y="409683"/>
                  </a:lnTo>
                  <a:lnTo>
                    <a:pt x="1812" y="400711"/>
                  </a:lnTo>
                  <a:lnTo>
                    <a:pt x="8914" y="342641"/>
                  </a:lnTo>
                  <a:cubicBezTo>
                    <a:pt x="44326" y="181121"/>
                    <a:pt x="181000" y="61797"/>
                    <a:pt x="342981" y="62581"/>
                  </a:cubicBezTo>
                  <a:cubicBezTo>
                    <a:pt x="504841" y="63364"/>
                    <a:pt x="640427" y="183834"/>
                    <a:pt x="674565" y="345546"/>
                  </a:cubicBezTo>
                  <a:lnTo>
                    <a:pt x="680678" y="398924"/>
                  </a:lnTo>
                  <a:lnTo>
                    <a:pt x="682850" y="409683"/>
                  </a:lnTo>
                  <a:lnTo>
                    <a:pt x="682849" y="1721595"/>
                  </a:lnTo>
                  <a:lnTo>
                    <a:pt x="688163" y="1766500"/>
                  </a:lnTo>
                  <a:cubicBezTo>
                    <a:pt x="712679" y="1881774"/>
                    <a:pt x="807553" y="1966962"/>
                    <a:pt x="920010" y="1966389"/>
                  </a:cubicBezTo>
                  <a:cubicBezTo>
                    <a:pt x="1032348" y="1965816"/>
                    <a:pt x="1126430" y="1879838"/>
                    <a:pt x="1150070" y="1764465"/>
                  </a:cubicBezTo>
                  <a:lnTo>
                    <a:pt x="1155030" y="1719753"/>
                  </a:lnTo>
                  <a:close/>
                </a:path>
              </a:pathLst>
            </a:custGeom>
            <a:solidFill>
              <a:srgbClr val="778495">
                <a:alpha val="4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53" name="AutoShape 10"/>
            <p:cNvSpPr/>
            <p:nvPr/>
          </p:nvSpPr>
          <p:spPr>
            <a:xfrm flipV="1">
              <a:off x="267737" y="6051341"/>
              <a:ext cx="114285" cy="645533"/>
            </a:xfrm>
            <a:prstGeom prst="roundRect">
              <a:avLst>
                <a:gd name="adj" fmla="val 50000"/>
              </a:avLst>
            </a:prstGeom>
            <a:solidFill>
              <a:srgbClr val="EEBC3B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54" name="AutoShape 11"/>
            <p:cNvSpPr/>
            <p:nvPr/>
          </p:nvSpPr>
          <p:spPr>
            <a:xfrm flipV="1">
              <a:off x="545790" y="6585509"/>
              <a:ext cx="114285" cy="272477"/>
            </a:xfrm>
            <a:custGeom>
              <a:avLst/>
              <a:ahLst/>
              <a:rect l="l" t="t" r="r" b="b"/>
              <a:pathLst>
                <a:path w="239248" h="604463">
                  <a:moveTo>
                    <a:pt x="4408" y="0"/>
                  </a:moveTo>
                  <a:lnTo>
                    <a:pt x="234840" y="0"/>
                  </a:lnTo>
                  <a:lnTo>
                    <a:pt x="239248" y="21835"/>
                  </a:lnTo>
                  <a:lnTo>
                    <a:pt x="239248" y="484839"/>
                  </a:lnTo>
                  <a:cubicBezTo>
                    <a:pt x="239248" y="550906"/>
                    <a:pt x="185691" y="604463"/>
                    <a:pt x="119624" y="604463"/>
                  </a:cubicBezTo>
                  <a:cubicBezTo>
                    <a:pt x="53557" y="604463"/>
                    <a:pt x="0" y="550906"/>
                    <a:pt x="0" y="484839"/>
                  </a:cubicBezTo>
                  <a:lnTo>
                    <a:pt x="0" y="21835"/>
                  </a:lnTo>
                  <a:close/>
                </a:path>
              </a:pathLst>
            </a:custGeom>
            <a:solidFill>
              <a:srgbClr val="37BCDA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55" name="AutoShape 12"/>
            <p:cNvSpPr/>
            <p:nvPr/>
          </p:nvSpPr>
          <p:spPr>
            <a:xfrm flipV="1">
              <a:off x="545790" y="5791200"/>
              <a:ext cx="114285" cy="376668"/>
            </a:xfrm>
            <a:prstGeom prst="roundRect">
              <a:avLst>
                <a:gd name="adj" fmla="val 50000"/>
              </a:avLst>
            </a:prstGeom>
            <a:solidFill>
              <a:srgbClr val="37BCDA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656" name="AutoShape 13"/>
            <p:cNvSpPr/>
            <p:nvPr/>
          </p:nvSpPr>
          <p:spPr>
            <a:xfrm>
              <a:off x="0" y="2666812"/>
              <a:ext cx="12192000" cy="133060"/>
            </a:xfrm>
            <a:custGeom>
              <a:avLst/>
              <a:ahLst/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2F2F2F">
                <a:alpha val="20000"/>
              </a:srgbClr>
            </a:solidFill>
            <a:ln>
              <a:prstDash val="solid"/>
              <a:headEnd type="none"/>
              <a:tailEnd type="none"/>
            </a:ln>
          </p:spPr>
        </p:sp>
        <p:grpSp>
          <p:nvGrpSpPr>
            <p:cNvPr id="53" name="Group 14"/>
            <p:cNvGrpSpPr/>
            <p:nvPr/>
          </p:nvGrpSpPr>
          <p:grpSpPr>
            <a:xfrm rot="0">
              <a:off x="1171775" y="2332995"/>
              <a:ext cx="3087998" cy="3801105"/>
              <a:chOff x="427810" y="2332995"/>
              <a:chExt cx="3087998" cy="3801105"/>
            </a:xfrm>
          </p:grpSpPr>
          <p:sp>
            <p:nvSpPr>
              <p:cNvPr id="1048657" name="TextBox 15"/>
              <p:cNvSpPr txBox="1"/>
              <p:nvPr/>
            </p:nvSpPr>
            <p:spPr>
              <a:xfrm>
                <a:off x="1334907" y="2332995"/>
                <a:ext cx="1273805" cy="1273805"/>
              </a:xfrm>
              <a:prstGeom prst="ellipse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32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01</a:t>
                </a:r>
                <a:endParaRPr sz="1100" lang="en-US"/>
              </a:p>
            </p:txBody>
          </p:sp>
          <p:sp>
            <p:nvSpPr>
              <p:cNvPr id="1048658" name="TextBox 16"/>
              <p:cNvSpPr txBox="1"/>
              <p:nvPr/>
            </p:nvSpPr>
            <p:spPr>
              <a:xfrm>
                <a:off x="427810" y="3657081"/>
                <a:ext cx="3087998" cy="80209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文件发布</a:t>
                </a:r>
                <a:endParaRPr sz="1100" lang="en-US"/>
              </a:p>
            </p:txBody>
          </p:sp>
          <p:sp>
            <p:nvSpPr>
              <p:cNvPr id="1048659" name="TextBox 17"/>
              <p:cNvSpPr txBox="1"/>
              <p:nvPr/>
            </p:nvSpPr>
            <p:spPr>
              <a:xfrm>
                <a:off x="427810" y="4459176"/>
                <a:ext cx="3087998" cy="1674924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  <a:buFont typeface="Wingdings" panose="05000000000000000000"/>
                  <a:buChar char="l"/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2020年12月，由Cornwall and Isles of Scilly Leadership Board 正式通过。</a:t>
                </a:r>
                <a:endParaRPr sz="1400" lang="en-US"/>
              </a:p>
            </p:txBody>
          </p:sp>
        </p:grpSp>
        <p:grpSp>
          <p:nvGrpSpPr>
            <p:cNvPr id="54" name="Group 18"/>
            <p:cNvGrpSpPr/>
            <p:nvPr/>
          </p:nvGrpSpPr>
          <p:grpSpPr>
            <a:xfrm rot="0">
              <a:off x="4545651" y="2332995"/>
              <a:ext cx="3087998" cy="3801105"/>
              <a:chOff x="3173037" y="2332995"/>
              <a:chExt cx="3087998" cy="3801105"/>
            </a:xfrm>
          </p:grpSpPr>
          <p:sp>
            <p:nvSpPr>
              <p:cNvPr id="1048660" name="TextBox 19"/>
              <p:cNvSpPr txBox="1"/>
              <p:nvPr/>
            </p:nvSpPr>
            <p:spPr>
              <a:xfrm>
                <a:off x="4080134" y="2332995"/>
                <a:ext cx="1273805" cy="1273805"/>
              </a:xfrm>
              <a:prstGeom prst="ellipse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32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02</a:t>
                </a:r>
                <a:endParaRPr sz="1100" lang="en-US"/>
              </a:p>
            </p:txBody>
          </p:sp>
          <p:sp>
            <p:nvSpPr>
              <p:cNvPr id="1048661" name="TextBox 20"/>
              <p:cNvSpPr txBox="1"/>
              <p:nvPr/>
            </p:nvSpPr>
            <p:spPr>
              <a:xfrm>
                <a:off x="3173037" y="3657081"/>
                <a:ext cx="3087998" cy="80209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六大目标</a:t>
                </a:r>
                <a:endParaRPr sz="1100" lang="en-US"/>
              </a:p>
            </p:txBody>
          </p:sp>
          <p:sp>
            <p:nvSpPr>
              <p:cNvPr id="1048662" name="TextBox 21"/>
              <p:cNvSpPr txBox="1"/>
              <p:nvPr/>
            </p:nvSpPr>
            <p:spPr>
              <a:xfrm>
                <a:off x="3173037" y="4459176"/>
                <a:ext cx="3087998" cy="1674924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  <a:buFont typeface="Wingdings" panose="05000000000000000000"/>
                  <a:buChar char="l"/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涵盖创新净零经济、可持续食物与海洋、繁荣地方与可负担住房、平等与教育、安全健康社区、数字革命。</a:t>
                </a:r>
                <a:endParaRPr sz="1400" lang="en-US"/>
              </a:p>
            </p:txBody>
          </p:sp>
        </p:grpSp>
        <p:grpSp>
          <p:nvGrpSpPr>
            <p:cNvPr id="55" name="Group 22"/>
            <p:cNvGrpSpPr/>
            <p:nvPr/>
          </p:nvGrpSpPr>
          <p:grpSpPr>
            <a:xfrm rot="0">
              <a:off x="7919526" y="2332995"/>
              <a:ext cx="3087998" cy="3801105"/>
              <a:chOff x="5918264" y="2332995"/>
              <a:chExt cx="3087998" cy="3801105"/>
            </a:xfrm>
          </p:grpSpPr>
          <p:sp>
            <p:nvSpPr>
              <p:cNvPr id="1048663" name="TextBox 23"/>
              <p:cNvSpPr txBox="1"/>
              <p:nvPr/>
            </p:nvSpPr>
            <p:spPr>
              <a:xfrm>
                <a:off x="6825361" y="2332995"/>
                <a:ext cx="1273805" cy="1273805"/>
              </a:xfrm>
              <a:prstGeom prst="ellipse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32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03</a:t>
                </a:r>
                <a:endParaRPr sz="1100" lang="en-US"/>
              </a:p>
            </p:txBody>
          </p:sp>
          <p:sp>
            <p:nvSpPr>
              <p:cNvPr id="1048664" name="TextBox 24"/>
              <p:cNvSpPr txBox="1"/>
              <p:nvPr/>
            </p:nvSpPr>
            <p:spPr>
              <a:xfrm>
                <a:off x="5918264" y="3657081"/>
                <a:ext cx="3087998" cy="80209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甜甜圈仪表板</a:t>
                </a:r>
                <a:endParaRPr sz="1100" lang="en-US"/>
              </a:p>
            </p:txBody>
          </p:sp>
          <p:sp>
            <p:nvSpPr>
              <p:cNvPr id="1048665" name="TextBox 25"/>
              <p:cNvSpPr txBox="1"/>
              <p:nvPr/>
            </p:nvSpPr>
            <p:spPr>
              <a:xfrm>
                <a:off x="5918264" y="4459176"/>
                <a:ext cx="3087998" cy="1674924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  <a:buFont typeface="Wingdings" panose="05000000000000000000"/>
                  <a:buChar char="l"/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2023年上线交互式数字仪表板，用于年度审查，动态展示社会与生态边界的进展，并根据新挑战调整部分指标。</a:t>
                </a:r>
                <a:endParaRPr sz="1400" lang="en-US"/>
              </a:p>
            </p:txBody>
          </p:sp>
        </p:grpSp>
      </p:grpSp>
      <p:sp>
        <p:nvSpPr>
          <p:cNvPr id="1048666" name="TextBox 26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altLang="en-US" b="1" sz="2800" i="0" lang="zh-CN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官方</a:t>
            </a: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战略文件：《康沃尔计划》</a:t>
            </a:r>
            <a:endParaRPr sz="1100"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98f80374-f56b-4c68-834a-f60ae7adf077"/>
          <p:cNvGrpSpPr/>
          <p:nvPr/>
        </p:nvGrpSpPr>
        <p:grpSpPr>
          <a:xfrm rot="0"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1048667" name="AutoShape 3"/>
            <p:cNvSpPr/>
            <p:nvPr/>
          </p:nvSpPr>
          <p:spPr>
            <a:xfrm>
              <a:off x="660400" y="1975498"/>
              <a:ext cx="10858500" cy="0"/>
            </a:xfrm>
            <a:prstGeom prst="line"/>
            <a:ln w="635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048668" name="TextBox 4"/>
            <p:cNvSpPr txBox="1"/>
            <p:nvPr/>
          </p:nvSpPr>
          <p:spPr>
            <a:xfrm>
              <a:off x="660400" y="1130300"/>
              <a:ext cx="10858500" cy="781627"/>
            </a:xfrm>
            <a:prstGeom prst="rect"/>
            <a:ln>
              <a:headEnd type="none"/>
              <a:tailEnd type="none"/>
            </a:ln>
          </p:spPr>
          <p:txBody>
            <a:bodyPr anchor="t" anchorCtr="0" bIns="45720" lIns="91440" rIns="91440" rtlCol="0" tIns="45720" vert="horz" wrap="square"/>
            <a:p>
              <a:pPr algn="ctr"/>
              <a:r>
                <a:rPr b="1" sz="2400" i="0" lang="en-US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自下而上的力量推动变革</a:t>
              </a:r>
              <a:endParaRPr sz="1100" lang="en-US"/>
            </a:p>
          </p:txBody>
        </p:sp>
        <p:sp>
          <p:nvSpPr>
            <p:cNvPr id="1048669" name="AutoShape 5"/>
            <p:cNvSpPr/>
            <p:nvPr/>
          </p:nvSpPr>
          <p:spPr>
            <a:xfrm>
              <a:off x="3264165" y="1975498"/>
              <a:ext cx="0" cy="4158602"/>
            </a:xfrm>
            <a:prstGeom prst="line"/>
            <a:ln w="635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048670" name="AutoShape 6"/>
            <p:cNvSpPr/>
            <p:nvPr/>
          </p:nvSpPr>
          <p:spPr>
            <a:xfrm>
              <a:off x="6089651" y="1975498"/>
              <a:ext cx="0" cy="4158602"/>
            </a:xfrm>
            <a:prstGeom prst="line"/>
            <a:ln w="635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048671" name="AutoShape 7"/>
            <p:cNvSpPr/>
            <p:nvPr/>
          </p:nvSpPr>
          <p:spPr>
            <a:xfrm>
              <a:off x="8915137" y="1975498"/>
              <a:ext cx="0" cy="4158602"/>
            </a:xfrm>
            <a:prstGeom prst="line"/>
            <a:ln w="6350">
              <a:solidFill>
                <a:srgbClr val="2F2F2F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grpSp>
          <p:nvGrpSpPr>
            <p:cNvPr id="58" name="Group 8"/>
            <p:cNvGrpSpPr/>
            <p:nvPr/>
          </p:nvGrpSpPr>
          <p:grpSpPr>
            <a:xfrm rot="0">
              <a:off x="660400" y="2244435"/>
              <a:ext cx="2382044" cy="3889664"/>
              <a:chOff x="733658" y="2244435"/>
              <a:chExt cx="2382044" cy="3889664"/>
            </a:xfrm>
          </p:grpSpPr>
          <p:sp>
            <p:nvSpPr>
              <p:cNvPr id="1048672" name="TextBox 9"/>
              <p:cNvSpPr txBox="1"/>
              <p:nvPr/>
            </p:nvSpPr>
            <p:spPr>
              <a:xfrm>
                <a:off x="1085547" y="2244435"/>
                <a:ext cx="1559857" cy="1559857"/>
              </a:xfrm>
              <a:prstGeom prst="ellipse"/>
              <a:ln w="6350">
                <a:solidFill>
                  <a:srgbClr val="2F2F2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0" sz="18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01</a:t>
                </a:r>
                <a:endParaRPr sz="1100" lang="en-US"/>
              </a:p>
            </p:txBody>
          </p:sp>
          <p:sp>
            <p:nvSpPr>
              <p:cNvPr id="1048673" name="TextBox 10"/>
              <p:cNvSpPr txBox="1"/>
              <p:nvPr/>
            </p:nvSpPr>
            <p:spPr>
              <a:xfrm>
                <a:off x="733658" y="4073228"/>
                <a:ext cx="2382044" cy="652673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“破解”工作坊</a:t>
                </a:r>
                <a:endParaRPr sz="1100" lang="en-US"/>
              </a:p>
            </p:txBody>
          </p:sp>
          <p:sp>
            <p:nvSpPr>
              <p:cNvPr id="1048674" name="TextBox 11"/>
              <p:cNvSpPr txBox="1"/>
              <p:nvPr/>
            </p:nvSpPr>
            <p:spPr>
              <a:xfrm>
                <a:off x="733658" y="4725900"/>
                <a:ext cx="2382044" cy="1408199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30000"/>
                  </a:lnSpc>
                </a:pPr>
                <a:r>
                  <a:rPr b="0" sz="14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2020年，由社区团体（如Cafe Disruptif）自发组织，居民、学者、活动家共同参与。</a:t>
                </a:r>
                <a:endParaRPr sz="1400" lang="en-US"/>
              </a:p>
            </p:txBody>
          </p:sp>
        </p:grpSp>
        <p:grpSp>
          <p:nvGrpSpPr>
            <p:cNvPr id="59" name="Group 12"/>
            <p:cNvGrpSpPr/>
            <p:nvPr/>
          </p:nvGrpSpPr>
          <p:grpSpPr>
            <a:xfrm rot="0">
              <a:off x="3485886" y="2244435"/>
              <a:ext cx="2382044" cy="3889664"/>
              <a:chOff x="3534724" y="2244435"/>
              <a:chExt cx="2382044" cy="3889664"/>
            </a:xfrm>
          </p:grpSpPr>
          <p:sp>
            <p:nvSpPr>
              <p:cNvPr id="1048675" name="TextBox 13"/>
              <p:cNvSpPr txBox="1"/>
              <p:nvPr/>
            </p:nvSpPr>
            <p:spPr>
              <a:xfrm>
                <a:off x="3886612" y="2244435"/>
                <a:ext cx="1559857" cy="1559857"/>
              </a:xfrm>
              <a:prstGeom prst="ellipse"/>
              <a:ln w="6350">
                <a:solidFill>
                  <a:srgbClr val="2F2F2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0" sz="18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02</a:t>
                </a:r>
                <a:endParaRPr sz="1100" lang="en-US"/>
              </a:p>
            </p:txBody>
          </p:sp>
          <p:sp>
            <p:nvSpPr>
              <p:cNvPr id="1048676" name="TextBox 14"/>
              <p:cNvSpPr txBox="1"/>
              <p:nvPr/>
            </p:nvSpPr>
            <p:spPr>
              <a:xfrm>
                <a:off x="3534724" y="4073228"/>
                <a:ext cx="2382044" cy="652673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工作坊形式</a:t>
                </a:r>
                <a:endParaRPr sz="1100" lang="en-US"/>
              </a:p>
            </p:txBody>
          </p:sp>
          <p:sp>
            <p:nvSpPr>
              <p:cNvPr id="1048677" name="TextBox 15"/>
              <p:cNvSpPr txBox="1"/>
              <p:nvPr/>
            </p:nvSpPr>
            <p:spPr>
              <a:xfrm>
                <a:off x="3534724" y="4725900"/>
                <a:ext cx="2382044" cy="1408199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30000"/>
                  </a:lnSpc>
                </a:pPr>
                <a:r>
                  <a:rPr b="0" sz="14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分组讨论甜甜圈21个维度，识别本地数据、连接点与关键议题。</a:t>
                </a:r>
                <a:endParaRPr sz="1400" lang="en-US"/>
              </a:p>
            </p:txBody>
          </p:sp>
        </p:grpSp>
        <p:grpSp>
          <p:nvGrpSpPr>
            <p:cNvPr id="60" name="Group 16"/>
            <p:cNvGrpSpPr/>
            <p:nvPr/>
          </p:nvGrpSpPr>
          <p:grpSpPr>
            <a:xfrm rot="0">
              <a:off x="6311372" y="2244435"/>
              <a:ext cx="2382044" cy="3889664"/>
              <a:chOff x="6335790" y="2244435"/>
              <a:chExt cx="2382044" cy="3889664"/>
            </a:xfrm>
          </p:grpSpPr>
          <p:sp>
            <p:nvSpPr>
              <p:cNvPr id="1048678" name="TextBox 17"/>
              <p:cNvSpPr txBox="1"/>
              <p:nvPr/>
            </p:nvSpPr>
            <p:spPr>
              <a:xfrm>
                <a:off x="6687677" y="2244435"/>
                <a:ext cx="1559857" cy="1559857"/>
              </a:xfrm>
              <a:prstGeom prst="ellipse"/>
              <a:ln w="6350">
                <a:solidFill>
                  <a:srgbClr val="2F2F2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0" sz="18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03</a:t>
                </a:r>
                <a:endParaRPr sz="1100" lang="en-US"/>
              </a:p>
            </p:txBody>
          </p:sp>
          <p:sp>
            <p:nvSpPr>
              <p:cNvPr id="1048679" name="TextBox 18"/>
              <p:cNvSpPr txBox="1"/>
              <p:nvPr/>
            </p:nvSpPr>
            <p:spPr>
              <a:xfrm>
                <a:off x="6335790" y="4073228"/>
                <a:ext cx="2382044" cy="652673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主要产出</a:t>
                </a:r>
                <a:endParaRPr sz="1100" lang="en-US"/>
              </a:p>
            </p:txBody>
          </p:sp>
          <p:sp>
            <p:nvSpPr>
              <p:cNvPr id="1048680" name="TextBox 19"/>
              <p:cNvSpPr txBox="1"/>
              <p:nvPr/>
            </p:nvSpPr>
            <p:spPr>
              <a:xfrm>
                <a:off x="6335790" y="4725900"/>
                <a:ext cx="2382044" cy="1408199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30000"/>
                  </a:lnSpc>
                </a:pPr>
                <a:r>
                  <a:rPr b="0" sz="14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形成“康沃尔甜甜圈自拍照”基础数据，推动社区对气候、贫困、土地等议题的公共讨论。</a:t>
                </a:r>
                <a:endParaRPr sz="1400" lang="en-US"/>
              </a:p>
            </p:txBody>
          </p:sp>
        </p:grpSp>
        <p:grpSp>
          <p:nvGrpSpPr>
            <p:cNvPr id="61" name="Group 20"/>
            <p:cNvGrpSpPr/>
            <p:nvPr/>
          </p:nvGrpSpPr>
          <p:grpSpPr>
            <a:xfrm rot="0">
              <a:off x="9136856" y="2244435"/>
              <a:ext cx="2382044" cy="3889664"/>
              <a:chOff x="9136856" y="2244435"/>
              <a:chExt cx="2382044" cy="3889664"/>
            </a:xfrm>
          </p:grpSpPr>
          <p:sp>
            <p:nvSpPr>
              <p:cNvPr id="1048681" name="TextBox 21"/>
              <p:cNvSpPr txBox="1"/>
              <p:nvPr/>
            </p:nvSpPr>
            <p:spPr>
              <a:xfrm>
                <a:off x="9488744" y="2244435"/>
                <a:ext cx="1559857" cy="1559857"/>
              </a:xfrm>
              <a:prstGeom prst="ellipse"/>
              <a:ln w="6350">
                <a:solidFill>
                  <a:srgbClr val="2F2F2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0" sz="18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04</a:t>
                </a:r>
                <a:endParaRPr sz="1100" lang="en-US"/>
              </a:p>
            </p:txBody>
          </p:sp>
          <p:sp>
            <p:nvSpPr>
              <p:cNvPr id="1048682" name="TextBox 22"/>
              <p:cNvSpPr txBox="1"/>
              <p:nvPr/>
            </p:nvSpPr>
            <p:spPr>
              <a:xfrm>
                <a:off x="9136856" y="4073228"/>
                <a:ext cx="2382044" cy="652673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/>
                <a:r>
                  <a:rPr b="1" sz="18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核心意义</a:t>
                </a:r>
                <a:endParaRPr sz="1100" lang="en-US"/>
              </a:p>
            </p:txBody>
          </p:sp>
          <p:sp>
            <p:nvSpPr>
              <p:cNvPr id="1048683" name="TextBox 23"/>
              <p:cNvSpPr txBox="1"/>
              <p:nvPr/>
            </p:nvSpPr>
            <p:spPr>
              <a:xfrm>
                <a:off x="9136856" y="4725900"/>
                <a:ext cx="2382044" cy="1408199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30000"/>
                  </a:lnSpc>
                </a:pPr>
                <a:r>
                  <a:rPr b="0" sz="1400" i="0" lang="en-US">
                    <a:solidFill>
                      <a:srgbClr val="000000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在官方工具全面铺开前即探索了甜甜圈的应用，体现了民间力量与官方实践的良性互动。</a:t>
                </a:r>
                <a:endParaRPr sz="1400" lang="en-US"/>
              </a:p>
            </p:txBody>
          </p:sp>
        </p:grpSp>
      </p:grpSp>
      <p:sp>
        <p:nvSpPr>
          <p:cNvPr id="1048684" name="TextBox 24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民间社区行动</a:t>
            </a:r>
            <a:endParaRPr sz="1100"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c623fda4-0acb-4311-8b80-387419571967"/>
          <p:cNvGrpSpPr/>
          <p:nvPr/>
        </p:nvGrpSpPr>
        <p:grpSpPr>
          <a:xfrm rot="0">
            <a:off x="2203" y="1130300"/>
            <a:ext cx="11516697" cy="5003800"/>
            <a:chOff x="2203" y="1130300"/>
            <a:chExt cx="11516697" cy="5003800"/>
          </a:xfrm>
        </p:grpSpPr>
        <p:sp>
          <p:nvSpPr>
            <p:cNvPr id="1048685" name="AutoShape 3"/>
            <p:cNvSpPr/>
            <p:nvPr/>
          </p:nvSpPr>
          <p:spPr>
            <a:xfrm>
              <a:off x="2203" y="2279383"/>
              <a:ext cx="11516697" cy="2496330"/>
            </a:xfrm>
            <a:custGeom>
              <a:avLst/>
              <a:ahLst/>
              <a:rect l="l" t="t" r="r" b="b"/>
              <a:pathLst>
                <a:path w="11516697" h="2692888">
                  <a:moveTo>
                    <a:pt x="0" y="0"/>
                  </a:moveTo>
                  <a:lnTo>
                    <a:pt x="10231471" y="0"/>
                  </a:lnTo>
                  <a:cubicBezTo>
                    <a:pt x="10940837" y="720"/>
                    <a:pt x="11515961" y="575603"/>
                    <a:pt x="11516697" y="1285041"/>
                  </a:cubicBezTo>
                  <a:cubicBezTo>
                    <a:pt x="11515961" y="1994516"/>
                    <a:pt x="10941021" y="2569459"/>
                    <a:pt x="10231471" y="2570270"/>
                  </a:cubicBezTo>
                  <a:lnTo>
                    <a:pt x="5683489" y="2570269"/>
                  </a:lnTo>
                  <a:lnTo>
                    <a:pt x="5683489" y="2570270"/>
                  </a:lnTo>
                  <a:lnTo>
                    <a:pt x="1267798" y="2570270"/>
                  </a:lnTo>
                  <a:lnTo>
                    <a:pt x="1267798" y="2692888"/>
                  </a:lnTo>
                  <a:lnTo>
                    <a:pt x="658198" y="2339320"/>
                  </a:lnTo>
                  <a:lnTo>
                    <a:pt x="1267798" y="1985751"/>
                  </a:lnTo>
                  <a:lnTo>
                    <a:pt x="1267798" y="2163013"/>
                  </a:lnTo>
                  <a:lnTo>
                    <a:pt x="5683489" y="2163013"/>
                  </a:lnTo>
                  <a:lnTo>
                    <a:pt x="5683489" y="2164603"/>
                  </a:lnTo>
                  <a:lnTo>
                    <a:pt x="10231471" y="2164603"/>
                  </a:lnTo>
                  <a:cubicBezTo>
                    <a:pt x="10716981" y="2163995"/>
                    <a:pt x="11110477" y="1770552"/>
                    <a:pt x="11111031" y="1285041"/>
                  </a:cubicBezTo>
                  <a:cubicBezTo>
                    <a:pt x="11110477" y="799552"/>
                    <a:pt x="10716981" y="406184"/>
                    <a:pt x="10231471" y="405667"/>
                  </a:cubicBezTo>
                  <a:lnTo>
                    <a:pt x="0" y="405666"/>
                  </a:lnTo>
                  <a:close/>
                </a:path>
              </a:pathLst>
            </a:custGeom>
            <a:solidFill>
              <a:srgbClr val="37BCDA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grpSp>
          <p:nvGrpSpPr>
            <p:cNvPr id="64" name="Group 4"/>
            <p:cNvGrpSpPr/>
            <p:nvPr/>
          </p:nvGrpSpPr>
          <p:grpSpPr>
            <a:xfrm rot="0">
              <a:off x="660400" y="2088420"/>
              <a:ext cx="3243432" cy="1872684"/>
              <a:chOff x="660400" y="2088420"/>
              <a:chExt cx="3243432" cy="1872684"/>
            </a:xfrm>
          </p:grpSpPr>
          <p:sp>
            <p:nvSpPr>
              <p:cNvPr id="1048686" name="TextBox 5"/>
              <p:cNvSpPr txBox="1"/>
              <p:nvPr/>
            </p:nvSpPr>
            <p:spPr>
              <a:xfrm>
                <a:off x="660400" y="2088420"/>
                <a:ext cx="644706" cy="644700"/>
              </a:xfrm>
              <a:prstGeom prst="roundRect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01</a:t>
                </a:r>
                <a:endParaRPr sz="1100" lang="en-US"/>
              </a:p>
            </p:txBody>
          </p:sp>
          <p:sp>
            <p:nvSpPr>
              <p:cNvPr id="1048687" name="TextBox 6"/>
              <p:cNvSpPr txBox="1"/>
              <p:nvPr/>
            </p:nvSpPr>
            <p:spPr>
              <a:xfrm>
                <a:off x="660401" y="3215003"/>
                <a:ext cx="3243431" cy="746101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1月宣布气候紧急状态；9月试点气候变化决策轮。</a:t>
                </a:r>
                <a:endParaRPr sz="1400" lang="en-US"/>
              </a:p>
            </p:txBody>
          </p:sp>
          <p:sp>
            <p:nvSpPr>
              <p:cNvPr id="1048688" name="TextBox 7"/>
              <p:cNvSpPr txBox="1"/>
              <p:nvPr/>
            </p:nvSpPr>
            <p:spPr>
              <a:xfrm>
                <a:off x="660400" y="2753727"/>
                <a:ext cx="3243431" cy="46127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0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2019</a:t>
                </a:r>
                <a:endParaRPr sz="1100" lang="en-US"/>
              </a:p>
            </p:txBody>
          </p:sp>
        </p:grpSp>
        <p:grpSp>
          <p:nvGrpSpPr>
            <p:cNvPr id="65" name="Group 8"/>
            <p:cNvGrpSpPr/>
            <p:nvPr/>
          </p:nvGrpSpPr>
          <p:grpSpPr>
            <a:xfrm rot="0">
              <a:off x="4101100" y="2088420"/>
              <a:ext cx="3243432" cy="1872684"/>
              <a:chOff x="4101100" y="2088420"/>
              <a:chExt cx="3243432" cy="1872684"/>
            </a:xfrm>
          </p:grpSpPr>
          <p:sp>
            <p:nvSpPr>
              <p:cNvPr id="1048689" name="TextBox 9"/>
              <p:cNvSpPr txBox="1"/>
              <p:nvPr/>
            </p:nvSpPr>
            <p:spPr>
              <a:xfrm>
                <a:off x="4101100" y="2088420"/>
                <a:ext cx="644706" cy="644700"/>
              </a:xfrm>
              <a:prstGeom prst="roundRect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02</a:t>
                </a:r>
                <a:endParaRPr sz="1100" lang="en-US"/>
              </a:p>
            </p:txBody>
          </p:sp>
          <p:sp>
            <p:nvSpPr>
              <p:cNvPr id="1048690" name="TextBox 10"/>
              <p:cNvSpPr txBox="1"/>
              <p:nvPr/>
            </p:nvSpPr>
            <p:spPr>
              <a:xfrm>
                <a:off x="4101101" y="3215003"/>
                <a:ext cx="3243431" cy="746101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10月发布首份《康沃尔甜甜圈状态报告》；12月《康沃尔计划》正式通过。</a:t>
                </a:r>
                <a:endParaRPr sz="1400" lang="en-US"/>
              </a:p>
            </p:txBody>
          </p:sp>
          <p:sp>
            <p:nvSpPr>
              <p:cNvPr id="1048691" name="TextBox 11"/>
              <p:cNvSpPr txBox="1"/>
              <p:nvPr/>
            </p:nvSpPr>
            <p:spPr>
              <a:xfrm>
                <a:off x="4101100" y="2753727"/>
                <a:ext cx="3243431" cy="46127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0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2020</a:t>
                </a:r>
                <a:endParaRPr sz="1100" lang="en-US"/>
              </a:p>
            </p:txBody>
          </p:sp>
        </p:grpSp>
        <p:grpSp>
          <p:nvGrpSpPr>
            <p:cNvPr id="66" name="Group 12"/>
            <p:cNvGrpSpPr/>
            <p:nvPr/>
          </p:nvGrpSpPr>
          <p:grpSpPr>
            <a:xfrm rot="0">
              <a:off x="7541800" y="2088420"/>
              <a:ext cx="3243432" cy="1872684"/>
              <a:chOff x="7541800" y="2088420"/>
              <a:chExt cx="3243432" cy="1872684"/>
            </a:xfrm>
          </p:grpSpPr>
          <p:sp>
            <p:nvSpPr>
              <p:cNvPr id="1048692" name="TextBox 13"/>
              <p:cNvSpPr txBox="1"/>
              <p:nvPr/>
            </p:nvSpPr>
            <p:spPr>
              <a:xfrm>
                <a:off x="7541800" y="2088420"/>
                <a:ext cx="644706" cy="644700"/>
              </a:xfrm>
              <a:prstGeom prst="roundRect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03</a:t>
                </a:r>
                <a:endParaRPr sz="1100" lang="en-US"/>
              </a:p>
            </p:txBody>
          </p:sp>
          <p:sp>
            <p:nvSpPr>
              <p:cNvPr id="1048693" name="TextBox 14"/>
              <p:cNvSpPr txBox="1"/>
              <p:nvPr/>
            </p:nvSpPr>
            <p:spPr>
              <a:xfrm>
                <a:off x="7541801" y="3215003"/>
                <a:ext cx="3243431" cy="746101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CDDW推广至所有决策过程；启动年度审查</a:t>
                </a:r>
                <a:r>
                  <a:rPr b="0" sz="12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。</a:t>
                </a:r>
                <a:endParaRPr sz="1100" lang="en-US"/>
              </a:p>
            </p:txBody>
          </p:sp>
          <p:sp>
            <p:nvSpPr>
              <p:cNvPr id="1048694" name="TextBox 15"/>
              <p:cNvSpPr txBox="1"/>
              <p:nvPr/>
            </p:nvSpPr>
            <p:spPr>
              <a:xfrm>
                <a:off x="7541800" y="2753727"/>
                <a:ext cx="3243431" cy="46127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0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2021</a:t>
                </a:r>
                <a:endParaRPr sz="1100" lang="en-US"/>
              </a:p>
            </p:txBody>
          </p:sp>
        </p:grpSp>
        <p:grpSp>
          <p:nvGrpSpPr>
            <p:cNvPr id="67" name="Group 16"/>
            <p:cNvGrpSpPr/>
            <p:nvPr/>
          </p:nvGrpSpPr>
          <p:grpSpPr>
            <a:xfrm rot="0">
              <a:off x="8275468" y="4220096"/>
              <a:ext cx="3243432" cy="1914004"/>
              <a:chOff x="8275468" y="4220096"/>
              <a:chExt cx="3243432" cy="1914004"/>
            </a:xfrm>
          </p:grpSpPr>
          <p:sp>
            <p:nvSpPr>
              <p:cNvPr id="1048695" name="TextBox 17"/>
              <p:cNvSpPr txBox="1"/>
              <p:nvPr/>
            </p:nvSpPr>
            <p:spPr>
              <a:xfrm>
                <a:off x="8275468" y="4220096"/>
                <a:ext cx="644706" cy="644700"/>
              </a:xfrm>
              <a:prstGeom prst="roundRect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04</a:t>
                </a:r>
                <a:endParaRPr sz="1100" lang="en-US"/>
              </a:p>
            </p:txBody>
          </p:sp>
          <p:sp>
            <p:nvSpPr>
              <p:cNvPr id="1048696" name="TextBox 18"/>
              <p:cNvSpPr txBox="1"/>
              <p:nvPr/>
            </p:nvSpPr>
            <p:spPr>
              <a:xfrm>
                <a:off x="8275469" y="5386753"/>
                <a:ext cx="3243431" cy="747347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数字仪表板上线；《康沃尔计划》首次更新。</a:t>
                </a:r>
                <a:endParaRPr sz="1400" lang="en-US"/>
              </a:p>
            </p:txBody>
          </p:sp>
          <p:sp>
            <p:nvSpPr>
              <p:cNvPr id="1048697" name="TextBox 19"/>
              <p:cNvSpPr txBox="1"/>
              <p:nvPr/>
            </p:nvSpPr>
            <p:spPr>
              <a:xfrm>
                <a:off x="8275468" y="4925477"/>
                <a:ext cx="3243431" cy="46127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0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2023</a:t>
                </a:r>
                <a:endParaRPr sz="1100" lang="en-US"/>
              </a:p>
            </p:txBody>
          </p:sp>
        </p:grpSp>
        <p:grpSp>
          <p:nvGrpSpPr>
            <p:cNvPr id="68" name="Group 20"/>
            <p:cNvGrpSpPr/>
            <p:nvPr/>
          </p:nvGrpSpPr>
          <p:grpSpPr>
            <a:xfrm rot="0">
              <a:off x="4834768" y="4220096"/>
              <a:ext cx="3243432" cy="1914004"/>
              <a:chOff x="4834768" y="4220096"/>
              <a:chExt cx="3243432" cy="1914004"/>
            </a:xfrm>
          </p:grpSpPr>
          <p:sp>
            <p:nvSpPr>
              <p:cNvPr id="1048698" name="TextBox 21"/>
              <p:cNvSpPr txBox="1"/>
              <p:nvPr/>
            </p:nvSpPr>
            <p:spPr>
              <a:xfrm>
                <a:off x="4834768" y="4220096"/>
                <a:ext cx="644706" cy="644700"/>
              </a:xfrm>
              <a:prstGeom prst="roundRect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05</a:t>
                </a:r>
                <a:endParaRPr sz="1100" lang="en-US"/>
              </a:p>
            </p:txBody>
          </p:sp>
          <p:sp>
            <p:nvSpPr>
              <p:cNvPr id="1048699" name="TextBox 22"/>
              <p:cNvSpPr txBox="1"/>
              <p:nvPr/>
            </p:nvSpPr>
            <p:spPr>
              <a:xfrm>
                <a:off x="4834769" y="5386753"/>
                <a:ext cx="3243431" cy="747347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开展用户调查并制定改进行动计划。</a:t>
                </a:r>
                <a:endParaRPr sz="1400" lang="en-US"/>
              </a:p>
            </p:txBody>
          </p:sp>
          <p:sp>
            <p:nvSpPr>
              <p:cNvPr id="1048700" name="TextBox 23"/>
              <p:cNvSpPr txBox="1"/>
              <p:nvPr/>
            </p:nvSpPr>
            <p:spPr>
              <a:xfrm>
                <a:off x="4834768" y="4925477"/>
                <a:ext cx="3243431" cy="46127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0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2024</a:t>
                </a:r>
                <a:endParaRPr sz="1100" lang="en-US"/>
              </a:p>
            </p:txBody>
          </p:sp>
        </p:grpSp>
        <p:grpSp>
          <p:nvGrpSpPr>
            <p:cNvPr id="69" name="Group 24"/>
            <p:cNvGrpSpPr/>
            <p:nvPr/>
          </p:nvGrpSpPr>
          <p:grpSpPr>
            <a:xfrm rot="0">
              <a:off x="1394068" y="4220096"/>
              <a:ext cx="3243432" cy="1914003"/>
              <a:chOff x="1394068" y="4220096"/>
              <a:chExt cx="3243432" cy="1914003"/>
            </a:xfrm>
          </p:grpSpPr>
          <p:sp>
            <p:nvSpPr>
              <p:cNvPr id="1048701" name="TextBox 25"/>
              <p:cNvSpPr txBox="1"/>
              <p:nvPr/>
            </p:nvSpPr>
            <p:spPr>
              <a:xfrm>
                <a:off x="1394068" y="4220096"/>
                <a:ext cx="644706" cy="644700"/>
              </a:xfrm>
              <a:prstGeom prst="roundRect"/>
              <a:solidFill>
                <a:srgbClr val="37BCDA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ctr"/>
                <a:r>
                  <a:rPr b="1" sz="18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06</a:t>
                </a:r>
                <a:endParaRPr sz="1100" lang="en-US"/>
              </a:p>
            </p:txBody>
          </p:sp>
          <p:sp>
            <p:nvSpPr>
              <p:cNvPr id="1048702" name="TextBox 26"/>
              <p:cNvSpPr txBox="1"/>
              <p:nvPr/>
            </p:nvSpPr>
            <p:spPr>
              <a:xfrm>
                <a:off x="1394069" y="5386752"/>
                <a:ext cx="3243431" cy="747347"/>
              </a:xfrm>
              <a:prstGeom prst="rect"/>
              <a:ln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altLang="en-US" b="0" sz="1400" i="0" lang="zh-CN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地方政府信息单元</a:t>
                </a: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LGIU发布最新政策简报，工具持续迭代。</a:t>
                </a:r>
                <a:endParaRPr sz="1400" lang="en-US"/>
              </a:p>
            </p:txBody>
          </p:sp>
          <p:sp>
            <p:nvSpPr>
              <p:cNvPr id="1048703" name="TextBox 27"/>
              <p:cNvSpPr txBox="1"/>
              <p:nvPr/>
            </p:nvSpPr>
            <p:spPr>
              <a:xfrm>
                <a:off x="1394068" y="4925477"/>
                <a:ext cx="3243431" cy="461276"/>
              </a:xfrm>
              <a:prstGeom prst="rect"/>
              <a:ln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0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2025</a:t>
                </a:r>
                <a:endParaRPr sz="1100" lang="en-US"/>
              </a:p>
            </p:txBody>
          </p:sp>
        </p:grpSp>
        <p:sp>
          <p:nvSpPr>
            <p:cNvPr id="1048704" name="TextBox 28"/>
            <p:cNvSpPr txBox="1"/>
            <p:nvPr/>
          </p:nvSpPr>
          <p:spPr>
            <a:xfrm>
              <a:off x="660400" y="1130300"/>
              <a:ext cx="10858500" cy="806450"/>
            </a:xfrm>
            <a:prstGeom prst="rect"/>
            <a:ln>
              <a:prstDash val="solid"/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l"/>
              <a:r>
                <a:rPr b="1" sz="2400" i="0" lang="en-US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关键时间线与里程碑</a:t>
              </a:r>
              <a:endParaRPr sz="1100" lang="en-US"/>
            </a:p>
          </p:txBody>
        </p:sp>
      </p:grpSp>
      <p:sp>
        <p:nvSpPr>
          <p:cNvPr id="1048705" name="TextBox 29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推进到什么程度？</a:t>
            </a:r>
            <a:endParaRPr sz="1100"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ea797dc5-c90b-407e-aa81-07ae260fad4d"/>
          <p:cNvGrpSpPr/>
          <p:nvPr>
            <p:custDataLst>
              <p:tags r:id="rId1"/>
            </p:custDataLst>
          </p:nvPr>
        </p:nvGrpSpPr>
        <p:grpSpPr>
          <a:xfrm rot="0"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1048706" name="AutoShape 3"/>
            <p:cNvSpPr/>
            <p:nvPr/>
          </p:nvSpPr>
          <p:spPr>
            <a:xfrm>
              <a:off x="660400" y="1130300"/>
              <a:ext cx="10858500" cy="1717040"/>
            </a:xfrm>
            <a:prstGeom prst="roundRect">
              <a:avLst>
                <a:gd name="adj" fmla="val 12525"/>
              </a:avLst>
            </a:prstGeom>
            <a:solidFill>
              <a:srgbClr val="EEBC3B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707" name="TextBox 4"/>
            <p:cNvSpPr txBox="1"/>
            <p:nvPr/>
          </p:nvSpPr>
          <p:spPr>
            <a:xfrm>
              <a:off x="756920" y="1249680"/>
              <a:ext cx="10647679" cy="1478280"/>
            </a:xfrm>
            <a:prstGeom prst="rect"/>
            <a:ln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l">
                <a:lnSpc>
                  <a:spcPct val="120000"/>
                </a:lnSpc>
              </a:pPr>
              <a:r>
                <a:rPr b="1" sz="2400" i="0" lang="en-US" strike="noStrike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决策轮在实践中的作用</a:t>
              </a:r>
              <a:endParaRPr sz="1100" lang="en-US"/>
            </a:p>
          </p:txBody>
        </p:sp>
        <p:grpSp>
          <p:nvGrpSpPr>
            <p:cNvPr id="72" name="Group 5"/>
            <p:cNvGrpSpPr/>
            <p:nvPr/>
          </p:nvGrpSpPr>
          <p:grpSpPr>
            <a:xfrm rot="0">
              <a:off x="734996" y="2931940"/>
              <a:ext cx="3040780" cy="3202160"/>
              <a:chOff x="734996" y="2931940"/>
              <a:chExt cx="3040780" cy="3202160"/>
            </a:xfrm>
          </p:grpSpPr>
          <p:sp>
            <p:nvSpPr>
              <p:cNvPr id="1048708" name="TextBox 6"/>
              <p:cNvSpPr txBox="1"/>
              <p:nvPr/>
            </p:nvSpPr>
            <p:spPr>
              <a:xfrm>
                <a:off x="734996" y="3638327"/>
                <a:ext cx="3040780" cy="768813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案例一：Saints Trail</a:t>
                </a:r>
                <a:endParaRPr sz="1100" lang="en-US"/>
              </a:p>
            </p:txBody>
          </p:sp>
          <p:sp>
            <p:nvSpPr>
              <p:cNvPr id="1048709" name="TextBox 7"/>
              <p:cNvSpPr txBox="1"/>
              <p:nvPr/>
            </p:nvSpPr>
            <p:spPr>
              <a:xfrm>
                <a:off x="734996" y="4407140"/>
                <a:ext cx="3040780" cy="1726960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评估步行骑行路线项目，识别其在碳减排、居民健康方面的正面影响，并提出缓解野生动物干扰的措施。</a:t>
                </a:r>
                <a:endParaRPr sz="1400" lang="en-US"/>
              </a:p>
            </p:txBody>
          </p:sp>
          <p:sp>
            <p:nvSpPr>
              <p:cNvPr id="1048710" name="TextBox 8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734996" y="2931940"/>
                <a:ext cx="1246370" cy="706387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l">
                  <a:lnSpc>
                    <a:spcPct val="120000"/>
                  </a:lnSpc>
                </a:pPr>
                <a:r>
                  <a:rPr b="1" sz="36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01</a:t>
                </a:r>
                <a:endParaRPr sz="1100" lang="en-US"/>
              </a:p>
            </p:txBody>
          </p:sp>
        </p:grpSp>
        <p:grpSp>
          <p:nvGrpSpPr>
            <p:cNvPr id="73" name="Group 9"/>
            <p:cNvGrpSpPr/>
            <p:nvPr/>
          </p:nvGrpSpPr>
          <p:grpSpPr>
            <a:xfrm rot="0">
              <a:off x="4606558" y="2931940"/>
              <a:ext cx="3040780" cy="3202160"/>
              <a:chOff x="734996" y="2931940"/>
              <a:chExt cx="3040780" cy="3202160"/>
            </a:xfrm>
          </p:grpSpPr>
          <p:sp>
            <p:nvSpPr>
              <p:cNvPr id="1048711" name="TextBox 10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34996" y="3638327"/>
                <a:ext cx="3040780" cy="768813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案例二：康沃尔太空港</a:t>
                </a:r>
                <a:endParaRPr sz="1100" lang="en-US"/>
              </a:p>
            </p:txBody>
          </p:sp>
          <p:sp>
            <p:nvSpPr>
              <p:cNvPr id="1048712" name="TextBox 11"/>
              <p:cNvSpPr txBox="1"/>
              <p:nvPr/>
            </p:nvSpPr>
            <p:spPr>
              <a:xfrm>
                <a:off x="734996" y="4407140"/>
                <a:ext cx="3040780" cy="1726960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决策轮识别出火箭发射项目潜在的严重排放影响，推动专项研究，并促使运营商投资大规模能效改进。</a:t>
                </a:r>
                <a:endParaRPr sz="1400" lang="en-US"/>
              </a:p>
            </p:txBody>
          </p:sp>
          <p:sp>
            <p:nvSpPr>
              <p:cNvPr id="1048713" name="TextBox 1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734996" y="2931940"/>
                <a:ext cx="1246370" cy="706387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l">
                  <a:lnSpc>
                    <a:spcPct val="120000"/>
                  </a:lnSpc>
                </a:pPr>
                <a:r>
                  <a:rPr b="1" sz="36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02</a:t>
                </a:r>
                <a:endParaRPr sz="1100" lang="en-US"/>
              </a:p>
            </p:txBody>
          </p:sp>
        </p:grpSp>
        <p:grpSp>
          <p:nvGrpSpPr>
            <p:cNvPr id="74" name="Group 13"/>
            <p:cNvGrpSpPr/>
            <p:nvPr/>
          </p:nvGrpSpPr>
          <p:grpSpPr>
            <a:xfrm rot="0">
              <a:off x="8478120" y="2931940"/>
              <a:ext cx="3040780" cy="3202160"/>
              <a:chOff x="734996" y="2931940"/>
              <a:chExt cx="3040780" cy="3202160"/>
            </a:xfrm>
          </p:grpSpPr>
          <p:sp>
            <p:nvSpPr>
              <p:cNvPr id="1048714" name="TextBox 1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734996" y="3638327"/>
                <a:ext cx="3040780" cy="768813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b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案例三：年度预算</a:t>
                </a:r>
                <a:endParaRPr sz="1100" lang="en-US"/>
              </a:p>
            </p:txBody>
          </p:sp>
          <p:sp>
            <p:nvSpPr>
              <p:cNvPr id="1048715" name="TextBox 15"/>
              <p:cNvSpPr txBox="1"/>
              <p:nvPr/>
            </p:nvSpPr>
            <p:spPr>
              <a:xfrm>
                <a:off x="734996" y="4407140"/>
                <a:ext cx="3040780" cy="1726960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自2021/22财年起，所有预算提案均需经过CDDW评估，建立累积影响审查机制，确保财政支出符合可持续转型目标。</a:t>
                </a:r>
                <a:endParaRPr sz="1400" lang="en-US"/>
              </a:p>
            </p:txBody>
          </p:sp>
          <p:sp>
            <p:nvSpPr>
              <p:cNvPr id="1048716" name="TextBox 1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34996" y="2931940"/>
                <a:ext cx="1246370" cy="706387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none"/>
              <a:p>
                <a:pPr algn="l">
                  <a:lnSpc>
                    <a:spcPct val="120000"/>
                  </a:lnSpc>
                </a:pPr>
                <a:r>
                  <a:rPr b="1" sz="3600" i="0" lang="en-US">
                    <a:solidFill>
                      <a:srgbClr val="2F2F2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03</a:t>
                </a:r>
                <a:endParaRPr sz="1100" lang="en-US"/>
              </a:p>
            </p:txBody>
          </p:sp>
        </p:grpSp>
      </p:grpSp>
      <p:sp>
        <p:nvSpPr>
          <p:cNvPr id="1048717" name="TextBox 17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具体应用案例</a:t>
            </a:r>
            <a:endParaRPr sz="1100"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691d4030-5e8b-4c22-91e3-244175906a7f"/>
          <p:cNvGrpSpPr/>
          <p:nvPr/>
        </p:nvGrpSpPr>
        <p:grpSpPr>
          <a:xfrm rot="0">
            <a:off x="660400" y="1130300"/>
            <a:ext cx="10858500" cy="4127500"/>
            <a:chOff x="660400" y="1130300"/>
            <a:chExt cx="10858500" cy="4127500"/>
          </a:xfrm>
        </p:grpSpPr>
        <p:sp>
          <p:nvSpPr>
            <p:cNvPr id="1048718" name="AutoShape 3"/>
            <p:cNvSpPr/>
            <p:nvPr/>
          </p:nvSpPr>
          <p:spPr>
            <a:xfrm>
              <a:off x="660400" y="2203914"/>
              <a:ext cx="10858500" cy="3053886"/>
            </a:xfrm>
            <a:prstGeom prst="roundRect">
              <a:avLst>
                <a:gd name="adj" fmla="val 4000"/>
              </a:avLst>
            </a:prstGeom>
            <a:solidFill>
              <a:srgbClr val="2F2F2F">
                <a:alpha val="5098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1048719" name="TextBox 4"/>
            <p:cNvSpPr txBox="1"/>
            <p:nvPr/>
          </p:nvSpPr>
          <p:spPr>
            <a:xfrm>
              <a:off x="660400" y="1130300"/>
              <a:ext cx="10858500" cy="536454"/>
            </a:xfrm>
            <a:prstGeom prst="rect"/>
            <a:ln>
              <a:prstDash val="solid"/>
              <a:headEnd type="none"/>
              <a:tailEnd type="none"/>
            </a:ln>
          </p:spPr>
          <p:txBody>
            <a:bodyPr anchor="ctr" anchorCtr="0" bIns="45720" lIns="91440" rIns="91440" rtlCol="0" tIns="45720" vert="horz" wrap="square"/>
            <a:p>
              <a:pPr algn="l"/>
              <a:r>
                <a:rPr b="1" sz="2400" i="0" lang="en-US">
                  <a:solidFill>
                    <a:srgbClr val="2F2F2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理论与实践间的鸿沟</a:t>
              </a:r>
              <a:endParaRPr sz="1100" lang="en-US"/>
            </a:p>
          </p:txBody>
        </p:sp>
        <p:grpSp>
          <p:nvGrpSpPr>
            <p:cNvPr id="77" name="Group 5"/>
            <p:cNvGrpSpPr/>
            <p:nvPr/>
          </p:nvGrpSpPr>
          <p:grpSpPr>
            <a:xfrm rot="0">
              <a:off x="906139" y="1903309"/>
              <a:ext cx="2515611" cy="3125891"/>
              <a:chOff x="1022166" y="1903309"/>
              <a:chExt cx="2515611" cy="3125891"/>
            </a:xfrm>
          </p:grpSpPr>
          <p:sp>
            <p:nvSpPr>
              <p:cNvPr id="1048720" name="TextBox 6"/>
              <p:cNvSpPr txBox="1"/>
              <p:nvPr/>
            </p:nvSpPr>
            <p:spPr>
              <a:xfrm>
                <a:off x="1022166" y="2585614"/>
                <a:ext cx="2515611" cy="571430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数据与指标不足</a:t>
                </a:r>
                <a:endParaRPr sz="1100" lang="en-US"/>
              </a:p>
            </p:txBody>
          </p:sp>
          <p:sp>
            <p:nvSpPr>
              <p:cNvPr id="1048721" name="TextBox 7"/>
              <p:cNvSpPr txBox="1"/>
              <p:nvPr/>
            </p:nvSpPr>
            <p:spPr>
              <a:xfrm>
                <a:off x="1022166" y="3157044"/>
                <a:ext cx="2515611" cy="1872156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郡级本地化指标缺失，许多国家数据集无法下放，难以设定绝对限值。</a:t>
                </a:r>
                <a:endParaRPr sz="1400" lang="en-US"/>
              </a:p>
            </p:txBody>
          </p:sp>
          <p:sp>
            <p:nvSpPr>
              <p:cNvPr id="1048722" name="TextBox 8"/>
              <p:cNvSpPr txBox="1"/>
              <p:nvPr/>
            </p:nvSpPr>
            <p:spPr>
              <a:xfrm>
                <a:off x="1022167" y="1903309"/>
                <a:ext cx="610438" cy="610374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20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1</a:t>
                </a:r>
                <a:endParaRPr sz="1100" lang="en-US"/>
              </a:p>
            </p:txBody>
          </p:sp>
        </p:grpSp>
        <p:grpSp>
          <p:nvGrpSpPr>
            <p:cNvPr id="78" name="Group 9"/>
            <p:cNvGrpSpPr/>
            <p:nvPr/>
          </p:nvGrpSpPr>
          <p:grpSpPr>
            <a:xfrm rot="0">
              <a:off x="3523516" y="1903309"/>
              <a:ext cx="2515611" cy="3125891"/>
              <a:chOff x="1022166" y="1903309"/>
              <a:chExt cx="2515611" cy="3125891"/>
            </a:xfrm>
          </p:grpSpPr>
          <p:sp>
            <p:nvSpPr>
              <p:cNvPr id="1048723" name="TextBox 10"/>
              <p:cNvSpPr txBox="1"/>
              <p:nvPr/>
            </p:nvSpPr>
            <p:spPr>
              <a:xfrm>
                <a:off x="1022166" y="2585614"/>
                <a:ext cx="2515611" cy="571430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跨尺度目标不一致</a:t>
                </a:r>
                <a:endParaRPr sz="1100" lang="en-US"/>
              </a:p>
            </p:txBody>
          </p:sp>
          <p:sp>
            <p:nvSpPr>
              <p:cNvPr id="1048724" name="TextBox 11"/>
              <p:cNvSpPr txBox="1"/>
              <p:nvPr/>
            </p:nvSpPr>
            <p:spPr>
              <a:xfrm>
                <a:off x="1022166" y="3157044"/>
                <a:ext cx="2515611" cy="1872156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国家政策（如规划权）约束地方行动，且中央政府更迭可能导致优先级变动。</a:t>
                </a:r>
                <a:endParaRPr sz="1400" lang="en-US"/>
              </a:p>
            </p:txBody>
          </p:sp>
          <p:sp>
            <p:nvSpPr>
              <p:cNvPr id="1048725" name="TextBox 12"/>
              <p:cNvSpPr txBox="1"/>
              <p:nvPr/>
            </p:nvSpPr>
            <p:spPr>
              <a:xfrm>
                <a:off x="1022167" y="1903309"/>
                <a:ext cx="610438" cy="610374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20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2</a:t>
                </a:r>
                <a:endParaRPr sz="1100" lang="en-US"/>
              </a:p>
            </p:txBody>
          </p:sp>
        </p:grpSp>
        <p:grpSp>
          <p:nvGrpSpPr>
            <p:cNvPr id="79" name="Group 13"/>
            <p:cNvGrpSpPr/>
            <p:nvPr/>
          </p:nvGrpSpPr>
          <p:grpSpPr>
            <a:xfrm rot="0">
              <a:off x="6140893" y="1903309"/>
              <a:ext cx="2515611" cy="3125891"/>
              <a:chOff x="1022166" y="1903309"/>
              <a:chExt cx="2515611" cy="3125891"/>
            </a:xfrm>
          </p:grpSpPr>
          <p:sp>
            <p:nvSpPr>
              <p:cNvPr id="1048726" name="TextBox 14"/>
              <p:cNvSpPr txBox="1"/>
              <p:nvPr/>
            </p:nvSpPr>
            <p:spPr>
              <a:xfrm>
                <a:off x="1022166" y="2585614"/>
                <a:ext cx="2515611" cy="571430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政治与权衡</a:t>
                </a:r>
                <a:endParaRPr sz="1100" lang="en-US"/>
              </a:p>
            </p:txBody>
          </p:sp>
          <p:sp>
            <p:nvSpPr>
              <p:cNvPr id="1048727" name="TextBox 15"/>
              <p:cNvSpPr txBox="1"/>
              <p:nvPr/>
            </p:nvSpPr>
            <p:spPr>
              <a:xfrm>
                <a:off x="1022166" y="3157044"/>
                <a:ext cx="2515611" cy="1872156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社会目标（如就业）与生态目标（如减排）间存在张力，地方强调的“良好增长”与甜甜圈的“增长不可知论”有冲突。</a:t>
                </a:r>
                <a:endParaRPr sz="1400" lang="en-US"/>
              </a:p>
            </p:txBody>
          </p:sp>
          <p:sp>
            <p:nvSpPr>
              <p:cNvPr id="1048728" name="TextBox 16"/>
              <p:cNvSpPr txBox="1"/>
              <p:nvPr/>
            </p:nvSpPr>
            <p:spPr>
              <a:xfrm>
                <a:off x="1022167" y="1903309"/>
                <a:ext cx="610438" cy="610374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20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3</a:t>
                </a:r>
                <a:endParaRPr sz="1100" lang="en-US"/>
              </a:p>
            </p:txBody>
          </p:sp>
        </p:grpSp>
        <p:grpSp>
          <p:nvGrpSpPr>
            <p:cNvPr id="80" name="Group 17"/>
            <p:cNvGrpSpPr/>
            <p:nvPr/>
          </p:nvGrpSpPr>
          <p:grpSpPr>
            <a:xfrm rot="0">
              <a:off x="8758270" y="1903309"/>
              <a:ext cx="2515611" cy="3125891"/>
              <a:chOff x="1022166" y="1903309"/>
              <a:chExt cx="2515611" cy="3125891"/>
            </a:xfrm>
          </p:grpSpPr>
          <p:sp>
            <p:nvSpPr>
              <p:cNvPr id="1048729" name="TextBox 18"/>
              <p:cNvSpPr txBox="1"/>
              <p:nvPr/>
            </p:nvSpPr>
            <p:spPr>
              <a:xfrm>
                <a:off x="1022166" y="2585614"/>
                <a:ext cx="2515611" cy="571430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ctr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1" sz="18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资源投入</a:t>
                </a:r>
                <a:endParaRPr sz="1100" lang="en-US"/>
              </a:p>
            </p:txBody>
          </p:sp>
          <p:sp>
            <p:nvSpPr>
              <p:cNvPr id="1048730" name="TextBox 19"/>
              <p:cNvSpPr txBox="1"/>
              <p:nvPr/>
            </p:nvSpPr>
            <p:spPr>
              <a:xfrm>
                <a:off x="1022166" y="3157044"/>
                <a:ext cx="2515611" cy="1872156"/>
              </a:xfrm>
              <a:prstGeom prst="rect"/>
              <a:ln>
                <a:prstDash val="solid"/>
                <a:headEnd type="none"/>
                <a:tailEnd type="none"/>
              </a:ln>
            </p:spPr>
            <p:txBody>
              <a:bodyPr anchor="t" anchorCtr="0" bIns="45720" lIns="91440" rIns="91440" rtlCol="0" tIns="45720" vert="horz" wrap="square"/>
              <a:p>
                <a:pPr algn="l">
                  <a:lnSpc>
                    <a:spcPct val="120000"/>
                  </a:lnSpc>
                </a:pPr>
                <a:r>
                  <a:rPr b="0" sz="1400" i="0" lang="en-US">
                    <a:solidFill>
                      <a:srgbClr val="2F2F2F">
                        <a:alpha val="100000"/>
                      </a:srgbClr>
                    </a:solidFill>
                    <a:latin typeface="微软雅黑"/>
                    <a:ea typeface="微软雅黑"/>
                    <a:cs typeface="微软雅黑"/>
                  </a:rPr>
                  <a:t>工具的开发、培训与应用耗时耗力，部分员工视其为额外流程负担。</a:t>
                </a:r>
                <a:endParaRPr sz="1400" lang="en-US"/>
              </a:p>
            </p:txBody>
          </p:sp>
          <p:sp>
            <p:nvSpPr>
              <p:cNvPr id="1048731" name="TextBox 20"/>
              <p:cNvSpPr txBox="1"/>
              <p:nvPr/>
            </p:nvSpPr>
            <p:spPr>
              <a:xfrm>
                <a:off x="1022167" y="1903309"/>
                <a:ext cx="610438" cy="610374"/>
              </a:xfrm>
              <a:prstGeom prst="roundRect">
                <a:avLst>
                  <a:gd name="adj" fmla="val 10458"/>
                </a:avLst>
              </a:prstGeom>
              <a:solidFill>
                <a:srgbClr val="EEBC3B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anchor="ctr" anchorCtr="0" bIns="108000" lIns="108000" rIns="108000" rtlCol="0" tIns="108000" vert="horz" wrap="none"/>
              <a:p>
                <a:pPr algn="ctr"/>
                <a:r>
                  <a:rPr b="1" sz="2000" i="0" lang="en-US">
                    <a:solidFill>
                      <a:srgbClr val="FFFFFF">
                        <a:alpha val="100000"/>
                      </a:srgbClr>
                    </a:solidFill>
                    <a:latin typeface="Arial" panose="020B0604020202090204"/>
                    <a:ea typeface="Arial" panose="020B0604020202090204"/>
                    <a:cs typeface="Arial" panose="020B0604020202090204"/>
                  </a:rPr>
                  <a:t>4</a:t>
                </a:r>
                <a:endParaRPr sz="1100" lang="en-US"/>
              </a:p>
            </p:txBody>
          </p:sp>
        </p:grpSp>
      </p:grpSp>
      <p:sp>
        <p:nvSpPr>
          <p:cNvPr id="1048732" name="TextBox 21"/>
          <p:cNvSpPr txBox="1"/>
          <p:nvPr/>
        </p:nvSpPr>
        <p:spPr>
          <a:xfrm>
            <a:off x="660400" y="128587"/>
            <a:ext cx="9599562" cy="900112"/>
          </a:xfrm>
          <a:prstGeom prst="rect"/>
          <a:ln>
            <a:headEnd type="none"/>
            <a:tailEnd type="none"/>
          </a:ln>
        </p:spPr>
        <p:txBody>
          <a:bodyPr anchor="b" anchorCtr="0" bIns="45720" lIns="91440" rIns="91440" rtlCol="0" tIns="45720" vert="horz" wrap="square"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b="1" sz="2800" i="0" lang="en-US">
                <a:solidFill>
                  <a:srgbClr val="2F2F2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主要挑战</a:t>
            </a:r>
            <a:endParaRPr sz="1100" 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94,&quot;left&quot;:52,&quot;top&quot;:89,&quot;width&quot;:855}"/>
</p:tagLst>
</file>

<file path=ppt/tags/tag2.xml><?xml version="1.0" encoding="utf-8"?>
<p:tagLst xmlns:p="http://schemas.openxmlformats.org/presentationml/2006/main">
  <p:tag name="KSO_WM_DIAGRAM_VIRTUALLY_FRAME" val="{&quot;height&quot;:394,&quot;left&quot;:52,&quot;top&quot;:89,&quot;width&quot;:855}"/>
</p:tagLst>
</file>

<file path=ppt/tags/tag3.xml><?xml version="1.0" encoding="utf-8"?>
<p:tagLst xmlns:p="http://schemas.openxmlformats.org/presentationml/2006/main">
  <p:tag name="KSO_WM_DIAGRAM_VIRTUALLY_FRAME" val="{&quot;height&quot;:394,&quot;left&quot;:52,&quot;top&quot;:89,&quot;width&quot;:855}"/>
</p:tagLst>
</file>

<file path=ppt/tags/tag4.xml><?xml version="1.0" encoding="utf-8"?>
<p:tagLst xmlns:p="http://schemas.openxmlformats.org/presentationml/2006/main">
  <p:tag name="KSO_WM_DIAGRAM_VIRTUALLY_FRAME" val="{&quot;height&quot;:394,&quot;left&quot;:52,&quot;top&quot;:89,&quot;width&quot;:855}"/>
</p:tagLst>
</file>

<file path=ppt/tags/tag5.xml><?xml version="1.0" encoding="utf-8"?>
<p:tagLst xmlns:p="http://schemas.openxmlformats.org/presentationml/2006/main">
  <p:tag name="KSO_WM_DIAGRAM_VIRTUALLY_FRAME" val="{&quot;height&quot;:394,&quot;left&quot;:52,&quot;top&quot;:89,&quot;width&quot;:855}"/>
</p:tagLst>
</file>

<file path=ppt/tags/tag6.xml><?xml version="1.0" encoding="utf-8"?>
<p:tagLst xmlns:p="http://schemas.openxmlformats.org/presentationml/2006/main">
  <p:tag name="KSO_WM_DIAGRAM_VIRTUALLY_FRAME" val="{&quot;height&quot;:394,&quot;left&quot;:52,&quot;top&quot;:89,&quot;width&quot;:855}"/>
</p:tagLst>
</file>

<file path=ppt/theme/theme1.xml><?xml version="1.0" encoding="utf-8"?>
<a:theme xmlns:a="http://schemas.openxmlformats.org/drawingml/2006/main" name="6246e8db-b826-4f41-b3c2-a8709f2ce070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文字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LIO-AN00m</dc:creator>
  <cp:lastModifiedBy>。</cp:lastModifiedBy>
  <dcterms:created xsi:type="dcterms:W3CDTF">2026-05-14T11:51:56Z</dcterms:created>
  <dcterms:modified xsi:type="dcterms:W3CDTF">2026-05-20T01:30:51Z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2052-12.1.24031.24031</vt:lpwstr>
  </property>
  <property fmtid="{D5CDD505-2E9C-101B-9397-08002B2CF9AE}" pid="3" name="ICV">
    <vt:lpwstr>BEAC6A1323D4E3682441016A87AA9357_42</vt:lpwstr>
  </property>
</Properties>
</file>